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7"/>
  </p:notesMasterIdLst>
  <p:handoutMasterIdLst>
    <p:handoutMasterId r:id="rId28"/>
  </p:handoutMasterIdLst>
  <p:sldIdLst>
    <p:sldId id="359" r:id="rId2"/>
    <p:sldId id="376" r:id="rId3"/>
    <p:sldId id="377" r:id="rId4"/>
    <p:sldId id="421" r:id="rId5"/>
    <p:sldId id="390" r:id="rId6"/>
    <p:sldId id="391" r:id="rId7"/>
    <p:sldId id="393" r:id="rId8"/>
    <p:sldId id="395" r:id="rId9"/>
    <p:sldId id="397" r:id="rId10"/>
    <p:sldId id="399" r:id="rId11"/>
    <p:sldId id="401" r:id="rId12"/>
    <p:sldId id="402" r:id="rId13"/>
    <p:sldId id="403" r:id="rId14"/>
    <p:sldId id="405" r:id="rId15"/>
    <p:sldId id="406" r:id="rId16"/>
    <p:sldId id="408" r:id="rId17"/>
    <p:sldId id="409" r:id="rId18"/>
    <p:sldId id="412" r:id="rId19"/>
    <p:sldId id="340" r:id="rId20"/>
    <p:sldId id="417" r:id="rId21"/>
    <p:sldId id="381" r:id="rId22"/>
    <p:sldId id="419" r:id="rId23"/>
    <p:sldId id="380" r:id="rId24"/>
    <p:sldId id="425" r:id="rId25"/>
    <p:sldId id="420" r:id="rId26"/>
  </p:sldIdLst>
  <p:sldSz cx="9144000" cy="6858000" type="screen4x3"/>
  <p:notesSz cx="6669088" cy="992822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84"/>
    <p:restoredTop sz="82723" autoAdjust="0"/>
  </p:normalViewPr>
  <p:slideViewPr>
    <p:cSldViewPr>
      <p:cViewPr>
        <p:scale>
          <a:sx n="57" d="100"/>
          <a:sy n="57" d="100"/>
        </p:scale>
        <p:origin x="44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466" y="-7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hf-hfsekr-felles\OK\Budsjett%20HF\HF-BUDSJETT%202020\Fordeling%20institutter\IKOS\Tall%20til%20styreseminar%20IKOS%2007.11.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hf-hfsekr-felles\OK\Budsjett%20HF\HF-BUDSJETT%202020\Fordeling%20institutter\IKOS\Tall%20til%20styreseminar%20IKOS%2007.11.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38583071108401"/>
          <c:y val="0.114428371988212"/>
          <c:w val="0.46401847665081503"/>
          <c:h val="0.79054826480023299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772DF2-99A8-5040-A9C2-5B430C5CDFCD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9800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4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1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D397DA-E962-9241-9BB6-3FEF3EA08623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99164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Ramme: Midler kommer årlig fra Kunnskapsdepartementet via UiO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EFV:</a:t>
            </a:r>
            <a:r>
              <a:rPr lang="nb-NO" baseline="0" dirty="0" smtClean="0"/>
              <a:t> </a:t>
            </a:r>
            <a:r>
              <a:rPr lang="nb-NO" dirty="0" smtClean="0"/>
              <a:t>Midler kommer fra NFR, EU, stiftelser, andre departementer, direktorater, næringslivet (tidsbegrenset)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2072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IAKH har hatt en nedgang i andelen EFV inntekter.</a:t>
            </a:r>
            <a:r>
              <a:rPr lang="nb-NO" baseline="0" dirty="0" smtClean="0"/>
              <a:t> </a:t>
            </a:r>
          </a:p>
          <a:p>
            <a:r>
              <a:rPr lang="nb-NO" baseline="0" dirty="0" smtClean="0"/>
              <a:t>I 2018 var prosentandelen på 23 % og er nå på17 %.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514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Hentes ut fra database for høyere utdanning DBH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1265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Hentes ut fra database for høyere utdanning DBH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7739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Hentes ut fra database for høyere utdanning DBH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759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Doktorgrad</a:t>
            </a:r>
            <a:r>
              <a:rPr lang="nb-NO" baseline="0" dirty="0" smtClean="0"/>
              <a:t> 1 er gjennomføring på normert tid</a:t>
            </a:r>
          </a:p>
          <a:p>
            <a:r>
              <a:rPr lang="nb-NO" baseline="0" dirty="0" smtClean="0"/>
              <a:t>Doktorgrad 2 er gjennomføring på mer enn normert tid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Hentes ut fra database for høyere utdanning DBH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0245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RBO = Resultatbasert omfordeling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EU, BOA- og NFR-midler hentes fra regnskapsrapporter ved UiO.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016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Dette er de samme satsene som HF får fra UiO.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8816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81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Dette er ikke samme satsen som HF får fra UiO. For stipendiater fordeler HF ut 80 % av satsene UiO tildeler HF (kr</a:t>
            </a:r>
            <a:r>
              <a:rPr lang="nb-NO" baseline="0" dirty="0" smtClean="0"/>
              <a:t> 908 876</a:t>
            </a:r>
            <a:r>
              <a:rPr lang="nb-NO" dirty="0" smtClean="0"/>
              <a:t> x 0,80).</a:t>
            </a:r>
            <a:r>
              <a:rPr lang="nb-NO" baseline="0" dirty="0" smtClean="0"/>
              <a:t> For postdoc fordeler HF ut 85 % av satsene UiO tildeler (kr 1 069 116 x 0,85).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7429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1</a:t>
            </a:r>
            <a:r>
              <a:rPr lang="nb-NO" baseline="0" dirty="0"/>
              <a:t> vekting er beløpet kr 31 </a:t>
            </a:r>
            <a:r>
              <a:rPr lang="nb-NO" baseline="0" dirty="0" smtClean="0"/>
              <a:t>539, </a:t>
            </a:r>
            <a:r>
              <a:rPr lang="nb-NO" baseline="0" dirty="0"/>
              <a:t>så ganges det med vektingen.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462D4D-D561-45F2-8606-CC6A7FC43C23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2703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Felles tiltak HF</a:t>
            </a:r>
            <a:r>
              <a:rPr lang="nb-NO" baseline="0" dirty="0" smtClean="0"/>
              <a:t> er for eksempel forskningsstrategiske midler, studentutvalg, studentavisen, drift av arkivet, valutabuffer lønn utenlandssentrene, mottak av studenter, eksamen, osv.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296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5021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81 % av rammen</a:t>
            </a:r>
            <a:r>
              <a:rPr lang="nb-NO" baseline="0" dirty="0" smtClean="0"/>
              <a:t> er ikke bundet opp mot spesifikke merkinger av midler. Dette er midler som instituttet fritt kan disponere. </a:t>
            </a:r>
          </a:p>
          <a:p>
            <a:r>
              <a:rPr lang="nb-NO" baseline="0" dirty="0" smtClean="0"/>
              <a:t>19 % er bundet opp til øremerkinger og rekrutteringsstillinger.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949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5182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739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397DA-E962-9241-9BB6-3FEF3EA08623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037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7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676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60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86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46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828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91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00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947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858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55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sz="3200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nb-NO" sz="3200" dirty="0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nb-NO" sz="3200" dirty="0">
                <a:latin typeface="Arial" charset="0"/>
                <a:ea typeface="ヒラギノ角ゴ Pro W3" charset="0"/>
                <a:cs typeface="ヒラギノ角ゴ Pro W3" charset="0"/>
              </a:rPr>
              <a:t/>
            </a:r>
            <a:br>
              <a:rPr lang="nb-NO" sz="3200" dirty="0">
                <a:latin typeface="Arial" charset="0"/>
                <a:ea typeface="ヒラギノ角ゴ Pro W3" charset="0"/>
                <a:cs typeface="ヒラギノ角ゴ Pro W3" charset="0"/>
              </a:rPr>
            </a:br>
            <a:endParaRPr lang="nb-NO" sz="3200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sz="3200" b="0" dirty="0" smtClean="0"/>
              <a:t>Økonomi og finansieringsmodell IAKH</a:t>
            </a:r>
          </a:p>
          <a:p>
            <a:pPr eaLnBrk="1" hangingPunct="1"/>
            <a:r>
              <a:rPr lang="nb-NO" sz="1400" b="0" dirty="0" smtClean="0"/>
              <a:t>Styreseminar 03.02.2021</a:t>
            </a:r>
          </a:p>
          <a:p>
            <a:pPr eaLnBrk="1" hangingPunct="1">
              <a:lnSpc>
                <a:spcPct val="70000"/>
              </a:lnSpc>
            </a:pPr>
            <a:endParaRPr lang="nb-NO" sz="1000" b="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560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80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800" dirty="0">
              <a:solidFill>
                <a:srgbClr val="222268"/>
              </a:solidFill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>
              <a:lnSpc>
                <a:spcPct val="70000"/>
              </a:lnSpc>
            </a:pPr>
            <a:endParaRPr lang="nb-NO" sz="1000" dirty="0">
              <a:latin typeface="Arial" charset="0"/>
              <a:ea typeface="ヒラギノ角ゴ Pro W3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Ramme og øvrige inntekter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har instituttet til disposisjon for å dekke kostnader?</a:t>
            </a:r>
          </a:p>
          <a:p>
            <a:pPr lvl="1"/>
            <a:r>
              <a:rPr lang="nb-NO" b="1" dirty="0" smtClean="0"/>
              <a:t>Ramme fra HF </a:t>
            </a:r>
          </a:p>
          <a:p>
            <a:pPr lvl="1"/>
            <a:r>
              <a:rPr lang="nb-NO" dirty="0" smtClean="0"/>
              <a:t>Salgs- og leieinntekter </a:t>
            </a:r>
          </a:p>
          <a:p>
            <a:pPr lvl="1"/>
            <a:r>
              <a:rPr lang="nb-NO" dirty="0" smtClean="0"/>
              <a:t>Nettobidrag fra ekstern finansiert virksomhet </a:t>
            </a:r>
          </a:p>
          <a:p>
            <a:pPr lvl="1"/>
            <a:r>
              <a:rPr lang="nb-NO" dirty="0" smtClean="0"/>
              <a:t>Eventuelt mindreforbruk fra tidligere 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71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IAKH inntekter 2020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-1188640" y="1844824"/>
          <a:ext cx="7787208" cy="454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3432" y="1700850"/>
            <a:ext cx="33843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r>
              <a:rPr lang="en-US" sz="2400" dirty="0" err="1" smtClean="0"/>
              <a:t>Totale</a:t>
            </a:r>
            <a:r>
              <a:rPr lang="en-US" sz="2400" dirty="0" smtClean="0"/>
              <a:t> </a:t>
            </a:r>
            <a:r>
              <a:rPr lang="en-US" sz="2400" dirty="0" err="1" smtClean="0"/>
              <a:t>inntekter</a:t>
            </a:r>
            <a:r>
              <a:rPr lang="en-US" sz="2400" dirty="0" smtClean="0"/>
              <a:t>: 83 MNOK</a:t>
            </a:r>
          </a:p>
          <a:p>
            <a:endParaRPr lang="en-US" sz="2400" dirty="0" smtClean="0"/>
          </a:p>
          <a:p>
            <a:r>
              <a:rPr lang="en-US" sz="2400" dirty="0" smtClean="0"/>
              <a:t>Basis: 69 MNOK</a:t>
            </a:r>
          </a:p>
          <a:p>
            <a:r>
              <a:rPr lang="en-US" sz="2400" dirty="0" err="1" smtClean="0"/>
              <a:t>Eksternt</a:t>
            </a:r>
            <a:r>
              <a:rPr lang="en-US" sz="2400" dirty="0" smtClean="0"/>
              <a:t>: 14 MNOK</a:t>
            </a:r>
          </a:p>
          <a:p>
            <a:endParaRPr lang="en-US" sz="2400" dirty="0"/>
          </a:p>
          <a:p>
            <a:r>
              <a:rPr lang="en-US" sz="2400" dirty="0" smtClean="0"/>
              <a:t>I </a:t>
            </a:r>
            <a:r>
              <a:rPr lang="en-US" sz="2400" dirty="0" err="1" smtClean="0"/>
              <a:t>tillegg</a:t>
            </a:r>
            <a:r>
              <a:rPr lang="en-US" sz="2400" dirty="0" smtClean="0"/>
              <a:t> </a:t>
            </a:r>
            <a:r>
              <a:rPr lang="en-US" sz="2400" dirty="0" err="1" smtClean="0"/>
              <a:t>kommer</a:t>
            </a:r>
            <a:r>
              <a:rPr lang="en-US" sz="2400" dirty="0" smtClean="0"/>
              <a:t> </a:t>
            </a:r>
            <a:r>
              <a:rPr lang="en-US" sz="2400" dirty="0" err="1" smtClean="0"/>
              <a:t>overført</a:t>
            </a:r>
            <a:r>
              <a:rPr lang="en-US" sz="2400" dirty="0" smtClean="0"/>
              <a:t> </a:t>
            </a:r>
            <a:r>
              <a:rPr lang="en-US" sz="2400" dirty="0" err="1" smtClean="0"/>
              <a:t>beløp</a:t>
            </a:r>
            <a:r>
              <a:rPr lang="en-US" sz="2400" dirty="0" smtClean="0"/>
              <a:t> </a:t>
            </a:r>
            <a:r>
              <a:rPr lang="en-US" sz="2400" dirty="0" err="1" smtClean="0"/>
              <a:t>fra</a:t>
            </a:r>
            <a:r>
              <a:rPr lang="en-US" sz="2400" dirty="0" smtClean="0"/>
              <a:t> </a:t>
            </a:r>
            <a:r>
              <a:rPr lang="en-US" sz="2400" dirty="0" err="1" smtClean="0"/>
              <a:t>året</a:t>
            </a:r>
            <a:r>
              <a:rPr lang="en-US" sz="2400" dirty="0" smtClean="0"/>
              <a:t> </a:t>
            </a:r>
            <a:r>
              <a:rPr lang="en-US" sz="2400" dirty="0" err="1" smtClean="0"/>
              <a:t>før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graphicFrame>
        <p:nvGraphicFramePr>
          <p:cNvPr id="7" name="Diagram 6"/>
          <p:cNvGraphicFramePr>
            <a:graphicFrameLocks/>
          </p:cNvGraphicFramePr>
          <p:nvPr/>
        </p:nvGraphicFramePr>
        <p:xfrm>
          <a:off x="179512" y="2060848"/>
          <a:ext cx="504056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233" y="1844824"/>
            <a:ext cx="4997896" cy="419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5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beregnes rammen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Studiepoeng</a:t>
            </a:r>
          </a:p>
          <a:p>
            <a:r>
              <a:rPr lang="nb-NO" sz="2000" dirty="0"/>
              <a:t>Kandidater</a:t>
            </a:r>
          </a:p>
          <a:p>
            <a:r>
              <a:rPr lang="nb-NO" sz="2000" dirty="0"/>
              <a:t>Utvekslingsstudenter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Doktorgrader</a:t>
            </a:r>
          </a:p>
          <a:p>
            <a:r>
              <a:rPr lang="nb-NO" sz="2000" dirty="0"/>
              <a:t>Eksterne midler</a:t>
            </a:r>
          </a:p>
          <a:p>
            <a:r>
              <a:rPr lang="nb-NO" sz="2000" dirty="0"/>
              <a:t>Publikasjonspoeng</a:t>
            </a:r>
          </a:p>
          <a:p>
            <a:endParaRPr lang="nb-NO" sz="2000" dirty="0"/>
          </a:p>
          <a:p>
            <a:r>
              <a:rPr lang="nb-NO" sz="2000" dirty="0"/>
              <a:t>Rekrutteringsstillinger</a:t>
            </a:r>
          </a:p>
          <a:p>
            <a:r>
              <a:rPr lang="nb-NO" sz="2000" dirty="0"/>
              <a:t>Studieplasser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Øremerkinger</a:t>
            </a:r>
          </a:p>
          <a:p>
            <a:endParaRPr lang="nb-NO" sz="2000" dirty="0"/>
          </a:p>
          <a:p>
            <a:endParaRPr lang="nb-NO" dirty="0"/>
          </a:p>
        </p:txBody>
      </p:sp>
      <p:sp>
        <p:nvSpPr>
          <p:cNvPr id="4" name="Høyre klammeparentes 3"/>
          <p:cNvSpPr/>
          <p:nvPr/>
        </p:nvSpPr>
        <p:spPr bwMode="auto">
          <a:xfrm>
            <a:off x="4788024" y="1844824"/>
            <a:ext cx="135436" cy="1152128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5" name="Høyre klammeparentes 4"/>
          <p:cNvSpPr/>
          <p:nvPr/>
        </p:nvSpPr>
        <p:spPr bwMode="auto">
          <a:xfrm>
            <a:off x="4749150" y="3436650"/>
            <a:ext cx="205730" cy="1133852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508104" y="2276872"/>
            <a:ext cx="317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</a:rPr>
              <a:t>Resultatindikatorer studier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508104" y="3690070"/>
            <a:ext cx="3178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1"/>
                </a:solidFill>
              </a:rPr>
              <a:t>Resultatindikatorer forskning</a:t>
            </a:r>
          </a:p>
        </p:txBody>
      </p:sp>
      <p:sp>
        <p:nvSpPr>
          <p:cNvPr id="8" name="Høyre klammeparentes 7"/>
          <p:cNvSpPr/>
          <p:nvPr/>
        </p:nvSpPr>
        <p:spPr bwMode="auto">
          <a:xfrm>
            <a:off x="4749150" y="4740434"/>
            <a:ext cx="205730" cy="973068"/>
          </a:xfrm>
          <a:prstGeom prst="rightBrac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534734" y="4949250"/>
            <a:ext cx="317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92D050"/>
                </a:solidFill>
              </a:rPr>
              <a:t>Basisdelen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508104" y="5911334"/>
            <a:ext cx="317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accent6">
                    <a:lumMod val="50000"/>
                  </a:schemeClr>
                </a:solidFill>
              </a:rPr>
              <a:t>Øremerkinger</a:t>
            </a:r>
            <a:endParaRPr lang="nb-NO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Resultatdelen - studier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Utdanningskomponenten </a:t>
            </a:r>
            <a:r>
              <a:rPr lang="nb-NO" dirty="0"/>
              <a:t>består av tre indikatorer:</a:t>
            </a:r>
          </a:p>
          <a:p>
            <a:pPr lvl="1"/>
            <a:r>
              <a:rPr lang="nb-NO" dirty="0"/>
              <a:t>avlagte studiepoeng</a:t>
            </a:r>
          </a:p>
          <a:p>
            <a:pPr lvl="1"/>
            <a:r>
              <a:rPr lang="nb-NO" dirty="0"/>
              <a:t>kandidater</a:t>
            </a:r>
          </a:p>
          <a:p>
            <a:pPr lvl="1"/>
            <a:r>
              <a:rPr lang="nb-NO" dirty="0"/>
              <a:t>antall utvekslingsstudenter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12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Studiepoeng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48064" y="1556792"/>
            <a:ext cx="3538736" cy="4683224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faktiske studiepoeng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studiepoeng pr. kategori.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772816"/>
            <a:ext cx="465467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Kandidater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004048" y="1913012"/>
            <a:ext cx="3682752" cy="4114800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faktiske avlagte kandidater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kandidater pr. kategori.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913012"/>
            <a:ext cx="458266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Utvekslingsstudenter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60032" y="1981200"/>
            <a:ext cx="3826768" cy="4114800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utvekslingsstudenter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utveksling Erasmus og en sats for utveksling andre.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916832"/>
            <a:ext cx="458266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5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Resultatdelen - forskning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Forskningskomponenten består av fem underliggende indikatorer: </a:t>
            </a:r>
          </a:p>
          <a:p>
            <a:pPr lvl="1"/>
            <a:r>
              <a:rPr lang="nb-NO" dirty="0"/>
              <a:t>avlagte doktorgrader</a:t>
            </a:r>
          </a:p>
          <a:p>
            <a:pPr lvl="1"/>
            <a:r>
              <a:rPr lang="nb-NO" dirty="0"/>
              <a:t>NFR-midler </a:t>
            </a:r>
          </a:p>
          <a:p>
            <a:pPr lvl="1"/>
            <a:r>
              <a:rPr lang="nb-NO" dirty="0"/>
              <a:t>EU-midler</a:t>
            </a:r>
          </a:p>
          <a:p>
            <a:pPr lvl="1"/>
            <a:r>
              <a:rPr lang="nb-NO" dirty="0"/>
              <a:t>BOA-midler</a:t>
            </a:r>
          </a:p>
          <a:p>
            <a:pPr lvl="1"/>
            <a:r>
              <a:rPr lang="nb-NO" dirty="0"/>
              <a:t>publiseringspoeng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756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Doktorgrad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932040" y="1981200"/>
            <a:ext cx="3754760" cy="4114800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avlagte doktorgrader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doktorgrad 1og en sats for doktorgrad 2.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844824"/>
            <a:ext cx="4582668" cy="42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Eksterne </a:t>
            </a:r>
            <a:r>
              <a:rPr lang="nb-NO" dirty="0" smtClean="0"/>
              <a:t>midler - RBO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076056" y="1981200"/>
            <a:ext cx="3610744" cy="4114800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kostnader på NFR, EU og BOA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BOA, en for EU og en for NFR. </a:t>
            </a:r>
            <a:endParaRPr lang="nb-NO" sz="2400" dirty="0" smtClean="0"/>
          </a:p>
          <a:p>
            <a:r>
              <a:rPr lang="nb-NO" sz="2400" dirty="0" smtClean="0"/>
              <a:t>Forsinket med to år.</a:t>
            </a:r>
            <a:endParaRPr lang="nb-NO" sz="24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844824"/>
            <a:ext cx="458266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Eksterne midler 2021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Sats NRF: 7,04 %. </a:t>
            </a:r>
          </a:p>
          <a:p>
            <a:endParaRPr lang="nb-NO" dirty="0"/>
          </a:p>
          <a:p>
            <a:r>
              <a:rPr lang="nb-NO" dirty="0"/>
              <a:t>Sats EU: 78,69 %. </a:t>
            </a:r>
          </a:p>
          <a:p>
            <a:endParaRPr lang="nb-NO" dirty="0"/>
          </a:p>
          <a:p>
            <a:r>
              <a:rPr lang="nb-NO" dirty="0"/>
              <a:t>Sats BOA: 5,84 %.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6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Publikasjonspoeng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16016" y="1981200"/>
            <a:ext cx="3970784" cy="4114800"/>
          </a:xfrm>
        </p:spPr>
        <p:txBody>
          <a:bodyPr/>
          <a:lstStyle/>
          <a:p>
            <a:r>
              <a:rPr lang="nb-NO" sz="2400" dirty="0"/>
              <a:t>Glidende gjennomsnitt på tre år. </a:t>
            </a:r>
          </a:p>
          <a:p>
            <a:r>
              <a:rPr lang="nb-NO" sz="2400" dirty="0" smtClean="0"/>
              <a:t>For </a:t>
            </a:r>
            <a:r>
              <a:rPr lang="nb-NO" sz="2400" dirty="0"/>
              <a:t>år 2021 blir det publikasjonspoeng for årene 2017 – 2019. </a:t>
            </a:r>
          </a:p>
          <a:p>
            <a:r>
              <a:rPr lang="nb-NO" sz="2400" dirty="0" smtClean="0"/>
              <a:t>Gjennomsnittet </a:t>
            </a:r>
            <a:r>
              <a:rPr lang="nb-NO" sz="2400" dirty="0"/>
              <a:t>gangens opp med en sats for publikasjonspoeng.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8" y="1844824"/>
            <a:ext cx="4582668" cy="42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6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Basisdelen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Basisdelen av budsjettet består av to komponenter som til sammen utgjør over 40 % av tildelingen til instituttene. </a:t>
            </a:r>
            <a:endParaRPr lang="nb-NO" dirty="0" smtClean="0"/>
          </a:p>
          <a:p>
            <a:r>
              <a:rPr lang="nb-NO" dirty="0" smtClean="0"/>
              <a:t>Basisdelen </a:t>
            </a:r>
            <a:r>
              <a:rPr lang="nb-NO" dirty="0"/>
              <a:t>består av:</a:t>
            </a:r>
          </a:p>
          <a:p>
            <a:pPr lvl="1"/>
            <a:r>
              <a:rPr lang="nb-NO" dirty="0"/>
              <a:t>S</a:t>
            </a:r>
            <a:r>
              <a:rPr lang="nb-NO" dirty="0" smtClean="0"/>
              <a:t>tudieplasser 28 %</a:t>
            </a:r>
            <a:endParaRPr lang="nb-NO" dirty="0"/>
          </a:p>
          <a:p>
            <a:pPr lvl="1"/>
            <a:r>
              <a:rPr lang="nb-NO" dirty="0" smtClean="0"/>
              <a:t>Rekrutteringsstillinger 13 %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92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Rekrutteringsstillinger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Midler </a:t>
            </a:r>
            <a:r>
              <a:rPr lang="nb-NO" dirty="0"/>
              <a:t>til rekrutteringsstilling fordeler seg etter antall: </a:t>
            </a:r>
          </a:p>
          <a:p>
            <a:pPr lvl="1"/>
            <a:r>
              <a:rPr lang="nb-NO" dirty="0"/>
              <a:t>Eksiterende</a:t>
            </a:r>
          </a:p>
          <a:p>
            <a:pPr lvl="1"/>
            <a:r>
              <a:rPr lang="nb-NO" dirty="0" smtClean="0"/>
              <a:t>Planlagte tildelt for neste år</a:t>
            </a:r>
            <a:endParaRPr lang="nb-NO" dirty="0"/>
          </a:p>
          <a:p>
            <a:r>
              <a:rPr lang="nb-NO" dirty="0" smtClean="0"/>
              <a:t>For </a:t>
            </a:r>
            <a:r>
              <a:rPr lang="nb-NO" dirty="0"/>
              <a:t>år 2021 er satsen for rekrutteringsstillinger på HF følgende: </a:t>
            </a:r>
          </a:p>
          <a:p>
            <a:pPr lvl="1"/>
            <a:r>
              <a:rPr lang="nb-NO" dirty="0"/>
              <a:t>Stipendiat kr 727 101</a:t>
            </a:r>
          </a:p>
          <a:p>
            <a:pPr lvl="1"/>
            <a:r>
              <a:rPr lang="nb-NO" dirty="0"/>
              <a:t>Postdoc kr 908 749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062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Studieplasser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Dette er resten av rammen som er igjen etter at man har fordelt ut midler til de nevnte kategoriene over. </a:t>
            </a:r>
          </a:p>
          <a:p>
            <a:r>
              <a:rPr lang="nb-NO" dirty="0"/>
              <a:t>Studieplasser fordeles etter 4-årig snitt på av </a:t>
            </a:r>
            <a:r>
              <a:rPr lang="nb-NO" dirty="0" smtClean="0"/>
              <a:t>studentårsverk (studiepoeng) </a:t>
            </a:r>
            <a:r>
              <a:rPr lang="nb-NO" dirty="0"/>
              <a:t>ganget opp med en sats ut fra vekting av faget på høyere og lavere grad. </a:t>
            </a:r>
          </a:p>
          <a:p>
            <a:endParaRPr lang="nb-NO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0" y="855772"/>
            <a:ext cx="3373740" cy="8617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nb-NO" sz="10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Totalrammen til HF</a:t>
            </a:r>
            <a:endParaRPr lang="nb-NO" sz="12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Clr>
                <a:srgbClr val="202020"/>
              </a:buClr>
              <a:buFont typeface="Calibri" panose="020F0502020204030204" pitchFamily="34" charset="0"/>
              <a:buChar char="÷"/>
            </a:pPr>
            <a:r>
              <a:rPr lang="nb-NO" sz="10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Midler til rekrutteringsstillinger</a:t>
            </a:r>
            <a:endParaRPr lang="nb-NO" sz="12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Clr>
                <a:srgbClr val="202020"/>
              </a:buClr>
              <a:buFont typeface="Calibri" panose="020F0502020204030204" pitchFamily="34" charset="0"/>
              <a:buChar char="÷"/>
            </a:pPr>
            <a:r>
              <a:rPr lang="nb-NO" sz="10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Midler til øremerkinger/satsinger</a:t>
            </a:r>
            <a:endParaRPr lang="nb-NO" sz="12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Clr>
                <a:srgbClr val="202020"/>
              </a:buClr>
              <a:buFont typeface="Calibri" panose="020F0502020204030204" pitchFamily="34" charset="0"/>
              <a:buChar char="÷"/>
            </a:pPr>
            <a:r>
              <a:rPr lang="nb-NO" sz="10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Midler til resultater</a:t>
            </a:r>
            <a:endParaRPr lang="nb-NO" sz="12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457200" indent="-228600">
              <a:spcAft>
                <a:spcPts val="0"/>
              </a:spcAft>
            </a:pPr>
            <a:r>
              <a:rPr lang="nb-NO" sz="1000" dirty="0">
                <a:solidFill>
                  <a:srgbClr val="202020"/>
                </a:solidFill>
                <a:effectLst/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= 	Antallet kroner som fordeles etter studieplasser</a:t>
            </a:r>
            <a:endParaRPr lang="nb-NO" sz="12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80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Studieplasser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Fakultetsstyret har gitt verdien av en studieplass ulike vekter på forskjellige grupper av fag. </a:t>
            </a:r>
          </a:p>
          <a:p>
            <a:r>
              <a:rPr lang="nb-NO" dirty="0"/>
              <a:t>Denne vektingen baserer seg på ressursinnsatsen forbundet med faget. </a:t>
            </a:r>
          </a:p>
          <a:p>
            <a:r>
              <a:rPr lang="nb-NO" dirty="0"/>
              <a:t>I tildelingen fra UiO får imidlertid HF samme sats for alle våre studier. </a:t>
            </a:r>
            <a:endParaRPr lang="nb-NO" dirty="0" smtClean="0"/>
          </a:p>
          <a:p>
            <a:r>
              <a:rPr lang="nb-NO" dirty="0"/>
              <a:t>Vektingen vedtas av fakultetsstyret og kan justeres hvert fjerde år.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016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Studieplasser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Enhetsprisen for år 2021 er kr 31 </a:t>
            </a:r>
            <a:r>
              <a:rPr lang="nb-NO" dirty="0" smtClean="0"/>
              <a:t>539. For eksempel musikk får da kr 78 848 x antall </a:t>
            </a:r>
            <a:r>
              <a:rPr lang="nb-NO" dirty="0" err="1" smtClean="0"/>
              <a:t>gj.snt</a:t>
            </a:r>
            <a:r>
              <a:rPr lang="nb-NO" dirty="0" smtClean="0"/>
              <a:t>. studiepoeng over fire år.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3473450"/>
            <a:ext cx="4608512" cy="280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0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Øremerkinger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Øremerkinger på </a:t>
            </a:r>
            <a:r>
              <a:rPr lang="nb-NO" dirty="0" smtClean="0"/>
              <a:t>UiO</a:t>
            </a:r>
            <a:endParaRPr lang="nb-NO" dirty="0"/>
          </a:p>
          <a:p>
            <a:pPr lvl="1"/>
            <a:r>
              <a:rPr lang="nb-NO" dirty="0" smtClean="0"/>
              <a:t>Internhusleie</a:t>
            </a:r>
            <a:endParaRPr lang="nb-NO" dirty="0"/>
          </a:p>
          <a:p>
            <a:pPr lvl="1"/>
            <a:r>
              <a:rPr lang="nb-NO" dirty="0" smtClean="0"/>
              <a:t>UiO Norden </a:t>
            </a:r>
            <a:endParaRPr lang="nb-NO" dirty="0"/>
          </a:p>
          <a:p>
            <a:pPr lvl="1"/>
            <a:r>
              <a:rPr lang="nb-NO" dirty="0" smtClean="0"/>
              <a:t>HL senteret</a:t>
            </a:r>
            <a:endParaRPr lang="nb-NO" dirty="0"/>
          </a:p>
          <a:p>
            <a:r>
              <a:rPr lang="nb-NO" dirty="0" smtClean="0"/>
              <a:t>Øremerkinger på HF </a:t>
            </a:r>
          </a:p>
          <a:p>
            <a:pPr lvl="1"/>
            <a:r>
              <a:rPr lang="nb-NO" dirty="0" smtClean="0"/>
              <a:t>Faglige prioriteringer III </a:t>
            </a:r>
            <a:endParaRPr lang="nb-NO" dirty="0"/>
          </a:p>
          <a:p>
            <a:pPr lvl="1"/>
            <a:r>
              <a:rPr lang="nb-NO" dirty="0" smtClean="0"/>
              <a:t>Årsplanstiltak </a:t>
            </a:r>
          </a:p>
          <a:p>
            <a:pPr lvl="1"/>
            <a:r>
              <a:rPr lang="nb-NO" dirty="0" smtClean="0"/>
              <a:t>Fellestiltak HF </a:t>
            </a:r>
          </a:p>
          <a:p>
            <a:pPr marL="0" indent="0">
              <a:buNone/>
            </a:pPr>
            <a:r>
              <a:rPr lang="nb-NO" dirty="0"/>
              <a:t>	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50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HF-modellens hovedkomponenter</a:t>
            </a:r>
            <a:endParaRPr lang="nb-NO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graphicFrame>
        <p:nvGraphicFramePr>
          <p:cNvPr id="5" name="Diagram 4"/>
          <p:cNvGraphicFramePr>
            <a:graphicFrameLocks/>
          </p:cNvGraphicFramePr>
          <p:nvPr>
            <p:extLst/>
          </p:nvPr>
        </p:nvGraphicFramePr>
        <p:xfrm>
          <a:off x="-433983" y="1700808"/>
          <a:ext cx="5861050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3591917" y="1712197"/>
          <a:ext cx="5861050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Bil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786612"/>
            <a:ext cx="6749752" cy="43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5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IAKH disponible inntekter 2021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060848"/>
            <a:ext cx="655272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Økonomisk handlingsrom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Handlingsrommet er reelt mindre, fordi store deler av disponible inntekter er bundet opp i lønnskostnader. </a:t>
            </a:r>
          </a:p>
          <a:p>
            <a:endParaRPr lang="nb-NO" dirty="0" smtClean="0"/>
          </a:p>
          <a:p>
            <a:r>
              <a:rPr lang="nb-NO" dirty="0" smtClean="0"/>
              <a:t>For IAKH </a:t>
            </a:r>
            <a:r>
              <a:rPr lang="nb-NO" dirty="0"/>
              <a:t>utgjør lønnskostnader </a:t>
            </a:r>
            <a:r>
              <a:rPr lang="nb-NO" dirty="0" smtClean="0"/>
              <a:t>91 % </a:t>
            </a:r>
            <a:r>
              <a:rPr lang="nb-NO" dirty="0"/>
              <a:t>av totale kostnader. Lønnsmidler er i hovedsak bundne midler da det er faste ansettelser. </a:t>
            </a:r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02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Økonomiske situasjon IAKH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060848"/>
            <a:ext cx="7778750" cy="32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6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Økonomiske situasjon IAKH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25" y="2133600"/>
            <a:ext cx="7778750" cy="35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8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Oppsummert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Ledelsen må fokusere på det store bildet.</a:t>
            </a:r>
          </a:p>
          <a:p>
            <a:r>
              <a:rPr lang="nb-NO" dirty="0" smtClean="0"/>
              <a:t>Et stort mindreforbruk kan raskt bli et stort merforbruk.</a:t>
            </a:r>
          </a:p>
          <a:p>
            <a:r>
              <a:rPr lang="nb-NO" dirty="0"/>
              <a:t>Studier veier tyngst både på inntekts- og kostnadssiden.</a:t>
            </a:r>
          </a:p>
          <a:p>
            <a:r>
              <a:rPr lang="nb-NO" dirty="0"/>
              <a:t>Modellen er følsom for endring i </a:t>
            </a:r>
            <a:r>
              <a:rPr lang="nb-NO" dirty="0" smtClean="0"/>
              <a:t>studenttilstrømning.</a:t>
            </a:r>
            <a:endParaRPr lang="nb-NO" dirty="0"/>
          </a:p>
          <a:p>
            <a:endParaRPr lang="nb-NO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132856"/>
            <a:ext cx="3771900" cy="2828924"/>
          </a:xfrm>
        </p:spPr>
      </p:pic>
    </p:spTree>
    <p:extLst>
      <p:ext uri="{BB962C8B-B14F-4D97-AF65-F5344CB8AC3E}">
        <p14:creationId xmlns:p14="http://schemas.microsoft.com/office/powerpoint/2010/main" val="203260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31905</TotalTime>
  <Words>930</Words>
  <Application>Microsoft Office PowerPoint</Application>
  <PresentationFormat>On-screen Show (4:3)</PresentationFormat>
  <Paragraphs>174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Calibri</vt:lpstr>
      <vt:lpstr>Cambria</vt:lpstr>
      <vt:lpstr>MS Mincho</vt:lpstr>
      <vt:lpstr>Times New Roman</vt:lpstr>
      <vt:lpstr>ヒラギノ角ゴ Pro W3</vt:lpstr>
      <vt:lpstr>Blank Presentation</vt:lpstr>
      <vt:lpstr>  </vt:lpstr>
      <vt:lpstr>Ramme og øvrige inntekter</vt:lpstr>
      <vt:lpstr>IAKH inntekter 2020</vt:lpstr>
      <vt:lpstr>Hvordan beregnes rammen</vt:lpstr>
      <vt:lpstr>Resultatdelen - studier</vt:lpstr>
      <vt:lpstr>Studiepoeng</vt:lpstr>
      <vt:lpstr>Kandidater</vt:lpstr>
      <vt:lpstr>Utvekslingsstudenter</vt:lpstr>
      <vt:lpstr>Resultatdelen - forskning</vt:lpstr>
      <vt:lpstr>Doktorgrad</vt:lpstr>
      <vt:lpstr>Eksterne midler - RBO</vt:lpstr>
      <vt:lpstr>Eksterne midler 2021</vt:lpstr>
      <vt:lpstr>Publikasjonspoeng</vt:lpstr>
      <vt:lpstr>Basisdelen</vt:lpstr>
      <vt:lpstr>Rekrutteringsstillinger</vt:lpstr>
      <vt:lpstr>Studieplasser</vt:lpstr>
      <vt:lpstr>Studieplasser</vt:lpstr>
      <vt:lpstr>Studieplasser</vt:lpstr>
      <vt:lpstr>Øremerkinger</vt:lpstr>
      <vt:lpstr>HF-modellens hovedkomponenter</vt:lpstr>
      <vt:lpstr>IAKH disponible inntekter 2021</vt:lpstr>
      <vt:lpstr>Økonomisk handlingsrom</vt:lpstr>
      <vt:lpstr>Økonomiske situasjon IAKH</vt:lpstr>
      <vt:lpstr>Økonomiske situasjon IAKH</vt:lpstr>
      <vt:lpstr>Oppsummert</vt:lpstr>
    </vt:vector>
  </TitlesOfParts>
  <Company>UiO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Styreopplæring HF</dc:title>
  <dc:creator>NCH</dc:creator>
  <cp:lastModifiedBy>Katrine Randin</cp:lastModifiedBy>
  <cp:revision>259</cp:revision>
  <cp:lastPrinted>2017-01-18T09:06:51Z</cp:lastPrinted>
  <dcterms:created xsi:type="dcterms:W3CDTF">2007-01-30T09:04:13Z</dcterms:created>
  <dcterms:modified xsi:type="dcterms:W3CDTF">2021-03-04T11:53:59Z</dcterms:modified>
</cp:coreProperties>
</file>