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>
        <p:guide pos="3840"/>
        <p:guide orient="horz" pos="21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7" indent="0" algn="ctr">
              <a:buNone/>
              <a:defRPr sz="2000"/>
            </a:lvl2pPr>
            <a:lvl3pPr marL="914434" indent="0" algn="ctr">
              <a:buNone/>
              <a:defRPr sz="1800"/>
            </a:lvl3pPr>
            <a:lvl4pPr marL="1371651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6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0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66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365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91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963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267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81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4" indent="0">
              <a:buNone/>
              <a:defRPr sz="1800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4" indent="0">
              <a:buNone/>
              <a:defRPr sz="1800" b="1"/>
            </a:lvl3pPr>
            <a:lvl4pPr marL="1371651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0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51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40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7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0"/>
            </a:lvl2pPr>
            <a:lvl3pPr marL="914434" indent="0">
              <a:buNone/>
              <a:defRPr sz="1200"/>
            </a:lvl3pPr>
            <a:lvl4pPr marL="1371651" indent="0">
              <a:buNone/>
              <a:defRPr sz="1000"/>
            </a:lvl4pPr>
            <a:lvl5pPr marL="1828869" indent="0">
              <a:buNone/>
              <a:defRPr sz="1000"/>
            </a:lvl5pPr>
            <a:lvl6pPr marL="2286086" indent="0">
              <a:buNone/>
              <a:defRPr sz="1000"/>
            </a:lvl6pPr>
            <a:lvl7pPr marL="2743302" indent="0">
              <a:buNone/>
              <a:defRPr sz="1000"/>
            </a:lvl7pPr>
            <a:lvl8pPr marL="3200520" indent="0">
              <a:buNone/>
              <a:defRPr sz="1000"/>
            </a:lvl8pPr>
            <a:lvl9pPr marL="365773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097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7" indent="0">
              <a:buNone/>
              <a:defRPr sz="2800"/>
            </a:lvl2pPr>
            <a:lvl3pPr marL="914434" indent="0">
              <a:buNone/>
              <a:defRPr sz="2400"/>
            </a:lvl3pPr>
            <a:lvl4pPr marL="1371651" indent="0">
              <a:buNone/>
              <a:defRPr sz="2000"/>
            </a:lvl4pPr>
            <a:lvl5pPr marL="1828869" indent="0">
              <a:buNone/>
              <a:defRPr sz="2000"/>
            </a:lvl5pPr>
            <a:lvl6pPr marL="2286086" indent="0">
              <a:buNone/>
              <a:defRPr sz="2000"/>
            </a:lvl6pPr>
            <a:lvl7pPr marL="2743302" indent="0">
              <a:buNone/>
              <a:defRPr sz="2000"/>
            </a:lvl7pPr>
            <a:lvl8pPr marL="3200520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0"/>
            </a:lvl2pPr>
            <a:lvl3pPr marL="914434" indent="0">
              <a:buNone/>
              <a:defRPr sz="1200"/>
            </a:lvl3pPr>
            <a:lvl4pPr marL="1371651" indent="0">
              <a:buNone/>
              <a:defRPr sz="1000"/>
            </a:lvl4pPr>
            <a:lvl5pPr marL="1828869" indent="0">
              <a:buNone/>
              <a:defRPr sz="1000"/>
            </a:lvl5pPr>
            <a:lvl6pPr marL="2286086" indent="0">
              <a:buNone/>
              <a:defRPr sz="1000"/>
            </a:lvl6pPr>
            <a:lvl7pPr marL="2743302" indent="0">
              <a:buNone/>
              <a:defRPr sz="1000"/>
            </a:lvl7pPr>
            <a:lvl8pPr marL="3200520" indent="0">
              <a:buNone/>
              <a:defRPr sz="1000"/>
            </a:lvl8pPr>
            <a:lvl9pPr marL="365773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18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A62A-8847-4E7E-AF0F-9FDD1B28D5C0}" type="datetimeFigureOut">
              <a:rPr lang="nb-NO" smtClean="0"/>
              <a:t>13.05.2020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44C0-F008-4058-B926-CDF566E2E4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729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2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8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1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6" indent="-228609" algn="l" defTabSz="9144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4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1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0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5091"/>
            <a:ext cx="9144000" cy="171013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b-NO" dirty="0" smtClean="0"/>
              <a:t>Økonomirapportering IMV</a:t>
            </a:r>
            <a:br>
              <a:rPr lang="nb-NO" dirty="0" smtClean="0"/>
            </a:br>
            <a:r>
              <a:rPr lang="nb-NO" sz="3600" dirty="0" smtClean="0"/>
              <a:t>April 2020</a:t>
            </a:r>
            <a:endParaRPr lang="nb-NO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229506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14" indent="-342914" algn="l">
              <a:buFont typeface="Arial" panose="020B0604020202020204" pitchFamily="34" charset="0"/>
              <a:buChar char="•"/>
            </a:pPr>
            <a:r>
              <a:rPr lang="nb-NO" dirty="0" smtClean="0"/>
              <a:t>Artsbasert resultatrapport</a:t>
            </a:r>
          </a:p>
          <a:p>
            <a:pPr marL="342914" indent="-342914" algn="l">
              <a:buFont typeface="Arial" panose="020B0604020202020204" pitchFamily="34" charset="0"/>
              <a:buChar char="•"/>
            </a:pPr>
            <a:r>
              <a:rPr lang="nb-NO" dirty="0" smtClean="0"/>
              <a:t>Resultatregnskap sett opp mot budsjett</a:t>
            </a:r>
          </a:p>
          <a:p>
            <a:pPr marL="342914" indent="-342914" algn="l">
              <a:buFont typeface="Arial" panose="020B0604020202020204" pitchFamily="34" charset="0"/>
              <a:buChar char="•"/>
            </a:pPr>
            <a:r>
              <a:rPr lang="nb-NO" dirty="0" smtClean="0"/>
              <a:t>Endring i prognosen</a:t>
            </a:r>
          </a:p>
          <a:p>
            <a:pPr marL="342914" indent="-342914" algn="l">
              <a:buFont typeface="Arial" panose="020B0604020202020204" pitchFamily="34" charset="0"/>
              <a:buChar char="•"/>
            </a:pPr>
            <a:r>
              <a:rPr lang="nb-NO" dirty="0" smtClean="0"/>
              <a:t>Årsverksutvikling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94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722" y="3329940"/>
            <a:ext cx="638556" cy="19812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838200" y="423527"/>
            <a:ext cx="10515600" cy="64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Resultatrapport med budsjett, regnskap, årsbudsjett og oppdatert prognose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" y="1505182"/>
            <a:ext cx="9921240" cy="480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2677" y="351415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 smtClean="0"/>
              <a:t>Resultatrapport pr. 30.04.20 </a:t>
            </a:r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677" y="2533696"/>
            <a:ext cx="5545662" cy="2629432"/>
          </a:xfrm>
          <a:prstGeom prst="rect">
            <a:avLst/>
          </a:prstGeom>
        </p:spPr>
      </p:pic>
      <p:sp>
        <p:nvSpPr>
          <p:cNvPr id="11" name="Text Placeholder 6"/>
          <p:cNvSpPr txBox="1">
            <a:spLocks/>
          </p:cNvSpPr>
          <p:nvPr/>
        </p:nvSpPr>
        <p:spPr>
          <a:xfrm>
            <a:off x="6634021" y="2062786"/>
            <a:ext cx="5183188" cy="470910"/>
          </a:xfrm>
          <a:prstGeom prst="rect">
            <a:avLst/>
          </a:prstGeom>
        </p:spPr>
        <p:txBody>
          <a:bodyPr/>
          <a:lstStyle>
            <a:lvl1pPr marL="228609" indent="-228609" algn="l" defTabSz="914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25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42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60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78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96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11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29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46" indent="-228609" algn="l" defTabSz="91443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dirty="0" smtClean="0"/>
              <a:t>Kommentarer til avvik 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634021" y="2533696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b-NO" sz="1400" dirty="0" smtClean="0"/>
              <a:t>Resultatet pr. april viser et avvik på 275 000.</a:t>
            </a:r>
            <a:endParaRPr lang="nb-NO" sz="1400" dirty="0"/>
          </a:p>
          <a:p>
            <a:r>
              <a:rPr lang="nb-NO" sz="1400" dirty="0" smtClean="0"/>
              <a:t>Avviket på inntekter skyldes periodiseringen av planlagte rekrutteringsstillinger. </a:t>
            </a:r>
            <a:endParaRPr lang="nb-NO" sz="1400" dirty="0"/>
          </a:p>
          <a:p>
            <a:r>
              <a:rPr lang="nb-NO" sz="1400" dirty="0" err="1" smtClean="0"/>
              <a:t>Mindreforbruket</a:t>
            </a:r>
            <a:r>
              <a:rPr lang="nb-NO" sz="1400" dirty="0" smtClean="0"/>
              <a:t> på personalkostnadene skyldes at det er mottatt mer i offentlige refusjoner enn budsjettert. Det er brukt noe mer på timelønn og honorarer enn planlagt. </a:t>
            </a:r>
          </a:p>
          <a:p>
            <a:r>
              <a:rPr lang="nb-NO" sz="1400" dirty="0" smtClean="0"/>
              <a:t>Det er et relativt stort mindreforbruk på drift og investeringer. </a:t>
            </a:r>
            <a:endParaRPr lang="nb-NO" sz="1400" dirty="0"/>
          </a:p>
          <a:p>
            <a:r>
              <a:rPr lang="nb-NO" sz="1400" dirty="0" smtClean="0"/>
              <a:t>Nettobidraget er lavere enn budsjettert. Dette skyldes hovedsakelig leiestedskostnader som ikke har blitt regnskapsført. </a:t>
            </a:r>
            <a:endParaRPr lang="nb-NO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0617" y="1930545"/>
            <a:ext cx="5183188" cy="823912"/>
          </a:xfrm>
        </p:spPr>
        <p:txBody>
          <a:bodyPr/>
          <a:lstStyle/>
          <a:p>
            <a:r>
              <a:rPr lang="nb-NO" b="0" dirty="0" smtClean="0"/>
              <a:t>Justeringer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0617" y="2738005"/>
            <a:ext cx="5183188" cy="3684588"/>
          </a:xfrm>
        </p:spPr>
        <p:txBody>
          <a:bodyPr>
            <a:normAutofit/>
          </a:bodyPr>
          <a:lstStyle/>
          <a:p>
            <a:endParaRPr lang="nb-NO" sz="1400" dirty="0"/>
          </a:p>
          <a:p>
            <a:r>
              <a:rPr lang="nb-NO" sz="1400" dirty="0"/>
              <a:t>Inntektene er justert opp grunnet tildelingen av frie midler til </a:t>
            </a:r>
            <a:r>
              <a:rPr lang="nb-NO" sz="1400" dirty="0" smtClean="0"/>
              <a:t>forskning</a:t>
            </a:r>
            <a:r>
              <a:rPr lang="nb-NO" sz="1400" dirty="0"/>
              <a:t> </a:t>
            </a:r>
            <a:r>
              <a:rPr lang="nb-NO" sz="1400" dirty="0" smtClean="0"/>
              <a:t>og reisestipend. Førstnevnte har blitt viderefordelt til RITMO og prognostiserte inntekter vil reduseres tilsvarende. </a:t>
            </a:r>
            <a:endParaRPr lang="nb-NO" sz="1400" dirty="0"/>
          </a:p>
          <a:p>
            <a:r>
              <a:rPr lang="nb-NO" sz="1400" dirty="0"/>
              <a:t>Personalkostnadene er </a:t>
            </a:r>
            <a:r>
              <a:rPr lang="nb-NO" sz="1400" dirty="0" smtClean="0"/>
              <a:t>oppjustert som følge av individuelle lønnsopprykk, men </a:t>
            </a:r>
            <a:r>
              <a:rPr lang="nb-NO" sz="1400" dirty="0"/>
              <a:t>avgangen til </a:t>
            </a:r>
            <a:r>
              <a:rPr lang="nb-NO" sz="1400" dirty="0" smtClean="0"/>
              <a:t>Halmrast begrenser økningen. </a:t>
            </a:r>
            <a:endParaRPr lang="nb-NO" sz="1400" dirty="0"/>
          </a:p>
          <a:p>
            <a:r>
              <a:rPr lang="nb-NO" sz="1400" dirty="0"/>
              <a:t>Det har blitt gjort noen små justeringer på drift, men totalen er omtrent den samme</a:t>
            </a:r>
            <a:r>
              <a:rPr lang="nb-NO" sz="1400" dirty="0" smtClean="0"/>
              <a:t>. Investeringer er uendret.  </a:t>
            </a:r>
            <a:endParaRPr lang="nb-NO" sz="1400" dirty="0"/>
          </a:p>
          <a:p>
            <a:r>
              <a:rPr lang="nb-NO" sz="1400" dirty="0"/>
              <a:t>Nettobidraget er </a:t>
            </a:r>
            <a:r>
              <a:rPr lang="nb-NO" sz="1400" dirty="0" smtClean="0"/>
              <a:t>oppjustert i prognosen grunnet oppdateringen av lønnstrinn</a:t>
            </a:r>
            <a:r>
              <a:rPr lang="nb-NO" sz="1400" smtClean="0"/>
              <a:t>. </a:t>
            </a:r>
            <a:endParaRPr lang="nb-NO" sz="1400" dirty="0" smtClean="0">
              <a:solidFill>
                <a:srgbClr val="FF00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38205" y="365125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Justering av budsjett -&gt; Prognose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5" y="2754457"/>
            <a:ext cx="4988855" cy="254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691" y="365126"/>
            <a:ext cx="10467114" cy="9833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nb-NO" dirty="0" smtClean="0"/>
              <a:t>Årsverksutvikling på basis siste 12 mnd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524" y="1476520"/>
            <a:ext cx="8059448" cy="528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4020</TotalTime>
  <Words>193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Økonomirapportering IMV April 2020</vt:lpstr>
      <vt:lpstr>PowerPoint Presentation</vt:lpstr>
      <vt:lpstr>PowerPoint Presentation</vt:lpstr>
      <vt:lpstr>PowerPoint Presentation</vt:lpstr>
      <vt:lpstr>Årsverksutvikling på basis siste 12 mnd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Geir Nilsen</dc:creator>
  <cp:lastModifiedBy>Eirik Rønningstad Olsen</cp:lastModifiedBy>
  <cp:revision>110</cp:revision>
  <dcterms:created xsi:type="dcterms:W3CDTF">2020-03-12T11:59:05Z</dcterms:created>
  <dcterms:modified xsi:type="dcterms:W3CDTF">2020-05-13T07:34:25Z</dcterms:modified>
</cp:coreProperties>
</file>