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57" r:id="rId4"/>
    <p:sldId id="259" r:id="rId5"/>
    <p:sldId id="260" r:id="rId6"/>
    <p:sldId id="265" r:id="rId7"/>
    <p:sldId id="266" r:id="rId8"/>
    <p:sldId id="261" r:id="rId9"/>
    <p:sldId id="262" r:id="rId10"/>
    <p:sldId id="267" r:id="rId11"/>
    <p:sldId id="26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91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7AD8F7-4C45-4858-BEE0-478C9FB9549F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9CD337-0899-45CC-B205-25B2E7985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448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n-NO" dirty="0"/>
              <a:t>Instituttmodellen inneber at kvart institutt ved fakultetet har éin representant i HFSU. Dette gir ein relativt liten og oversiktleg struktur med få faste representantar. Fordelen med modellen er at representasjonen er klar og stabil: alle institutt er sikra ein plass, og utvalet blir ikkje for stort til å fungere effektivt. Det kan også gjere det enklare å halde regelmessige møte og ta avgjerder.</a:t>
            </a:r>
          </a:p>
          <a:p>
            <a:r>
              <a:rPr lang="nn-NO" dirty="0"/>
              <a:t>Samtidig har modellen nokre utfordringar. Institutta ved HF er svært ulike i storleik og breidde. Nokre institutt har mange studieprogram og studentar, medan andre er langt mindre. Éin representant per institutt kan derfor gi ei litt skeiv representasjon av studentmassen. I tillegg kan koplinga til fagutvala bli svakare, sidan representanten først og fremst representerer instituttet som heilskap og ikkje nødvendigvis dei enkelte fagmiljøa.</a:t>
            </a:r>
          </a:p>
          <a:p>
            <a:r>
              <a:rPr lang="nn-NO" dirty="0"/>
              <a:t>I fagutvalmodellen kan alle fagutval ved fakultetet møte i HFSU. Dette gir ei tettare kopling mellom HFSU og fagutvala, og gjer det lettare å bringe inn saker frå dei ulike studieprogramma. Modellen kan dermed sikre breiare representasjon av fagmiljøa og gi fagutvala ein tydeleg kanal inn i fakultetsnivået av studentdemokratiet.</a:t>
            </a:r>
          </a:p>
          <a:p>
            <a:r>
              <a:rPr lang="nn-NO" dirty="0"/>
              <a:t>Ulempa er at talet på potensielle representantar kan bli stort. I praksis kan det vere mange fagutval ved HF, noko som gjer det vanskeleg å samle alle til jamlege møte. Det kan føre til at færre møter opp, og at strukturen i større grad liknar eit ope forum eller eit slags allmøte. Samstundes vil deltakinga ofte vere meir fleksibel: dei fagutvala som har saker eller kapasitet møter opp, medan andre deltek meir sporadisk.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9CD337-0899-45CC-B205-25B2E79859C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0180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n-NO" dirty="0" err="1"/>
              <a:t>Krevjer</a:t>
            </a:r>
            <a:r>
              <a:rPr lang="nn-NO" dirty="0"/>
              <a:t> formelt valde representantar. </a:t>
            </a:r>
            <a:r>
              <a:rPr lang="nn-NO" dirty="0" err="1"/>
              <a:t>Varierar</a:t>
            </a:r>
            <a:r>
              <a:rPr lang="nn-NO" dirty="0"/>
              <a:t> mellom institutt og institutt.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9CD337-0899-45CC-B205-25B2E79859C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8124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9CD337-0899-45CC-B205-25B2E79859C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138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CA0934A-F69A-5606-1785-BB7F5AB81A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9817274-36FD-1CE7-CA88-85BD4BC7E8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C1F6206-6842-B660-3063-158ABDB79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61FE3-DE0E-4B43-B9B3-E318480F1F45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090BECE-5C71-E48C-1425-10823780F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B29FA5F-0AEF-55C4-0A06-7259FA115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9918-DDCA-4FB8-8F0D-1BBC87EA6D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194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97022F-39CD-1C6A-02E5-BF96A5A1C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ACC1112-C29C-2BA7-BAD7-9B75D68EB8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1A3AA34-EA14-C903-3699-A32E496BE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61FE3-DE0E-4B43-B9B3-E318480F1F45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EFBD3B0-8D40-CE08-1216-4CFE79903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765487A-FB2A-E426-E699-CD6FD2E64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9918-DDCA-4FB8-8F0D-1BBC87EA6D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559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2703D04-3A1F-313B-6D90-753022EE6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AA13D1D-09F3-C9BE-7667-2D7A28BCE9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FBBED45-CCE0-802C-CB7A-6CAE73F7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61FE3-DE0E-4B43-B9B3-E318480F1F45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9198B5-07CA-CF73-BDCE-478F87CC2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395A960-2995-3519-D818-95A7339C1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9918-DDCA-4FB8-8F0D-1BBC87EA6D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914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DB8F27-9B1A-2800-762F-1FC020ED6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46FED1B-0F19-6D32-56BD-382E0DC6C7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E289821-0557-850E-5408-0735941407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0BDBB8E-1F8E-8EF4-CC46-004B1D397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61FE3-DE0E-4B43-B9B3-E318480F1F45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01D5A94-0B5D-EDC4-EE8E-16E67FAA7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ACD65EA-C8BD-A512-6735-FC5A787BE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9918-DDCA-4FB8-8F0D-1BBC87EA6D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152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4D700B4-89DB-0E3A-57D6-B53136241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F0E1905-532C-96BA-6B4C-951B309F90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E96BEC4-CF43-640C-F120-07D6FF0370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1554B6D-E306-833A-BA04-B8171981C1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D3B39B8-E381-D4A0-9C32-F24AB4C2C5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8241C7ED-16FF-8D8B-8EB1-5A867E855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61FE3-DE0E-4B43-B9B3-E318480F1F45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C2FB4E5A-09C1-F9EE-BDA2-42A869665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1330E23D-DDEF-00C2-0584-5CF5CD9A6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9918-DDCA-4FB8-8F0D-1BBC87EA6D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365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E4291FB-74C4-CEC4-5224-1E61BF802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46E3E3D-868C-319D-4EEA-6E749580F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61FE3-DE0E-4B43-B9B3-E318480F1F45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5783C1E-2FA9-90ED-8A60-5EB1D4CC5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7AFD552-30B2-7901-6256-2E1FC59B7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9918-DDCA-4FB8-8F0D-1BBC87EA6D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67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F62C0821-E84B-44C9-C24B-60DE01E99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61FE3-DE0E-4B43-B9B3-E318480F1F45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24575F5-499E-F98C-1D0D-F51B9CE5B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4DBB3E8-6235-CEDA-606A-89E2B9340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9918-DDCA-4FB8-8F0D-1BBC87EA6D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176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C42C81A-C919-F59B-A42C-9E86BCB93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2444B65-7FDB-B2A5-1EFF-9DA299DDFF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32349B8-A6F5-124D-5149-5296236753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2AC3173-5BEB-C3FE-8465-27556E116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61FE3-DE0E-4B43-B9B3-E318480F1F45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6CEC5DA-5D26-8ABE-0EEC-A1A645157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0D56927-AB71-D62F-4A7B-BC2807E1B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9918-DDCA-4FB8-8F0D-1BBC87EA6D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743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09017BB-D6CF-7A58-0D74-49F0D883D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665F1353-2464-7A82-536B-467C318E26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63A5B90-2452-B7A6-B768-DF90412656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B899D80-EE8C-7ECC-90E4-2DAD6092B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61FE3-DE0E-4B43-B9B3-E318480F1F45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E70919E-D5F1-0E42-7347-B28E6E4DC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DB4D8D8-E50A-D0CF-D429-63F108ACA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9918-DDCA-4FB8-8F0D-1BBC87EA6D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900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A928C92-1AE4-740C-6428-D41E21013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A5778EC-916D-2D6F-47B3-7FBE158808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7606952-8FAC-D62F-866D-B90EF21FD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61FE3-DE0E-4B43-B9B3-E318480F1F45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8B02F74-FF38-92BE-8413-738FCE180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A433374-3D5C-AB53-3637-5B3010893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9918-DDCA-4FB8-8F0D-1BBC87EA6D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563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53B822B6-CD2F-11EE-60E7-A1CD7DECC6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1A2FFFB-E075-F331-A141-3E390DB987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73CC4DF-DDA3-8D5B-6A8F-388360E92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61FE3-DE0E-4B43-B9B3-E318480F1F45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1D72EBE-1537-26A1-8F97-14A67CD13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85D896F-302D-B3E9-B2B1-BF9F2A192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9918-DDCA-4FB8-8F0D-1BBC87EA6D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68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0A144B9-EE4B-0863-FE61-9BFE55D64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161B296-C95E-CCB4-5422-E4FA3CE7C2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C824223-AB03-1538-4B9B-8A6B19670A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061FE3-DE0E-4B43-B9B3-E318480F1F45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5FB3D7A-C573-E3C6-9F5F-EA88855056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76D05B2-9F5A-837A-BB71-9E9A958C67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F59918-DDCA-4FB8-8F0D-1BBC87EA6D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788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B79652-BC81-4F38-EFBF-7F3DB07DBC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noProof="0" dirty="0">
                <a:latin typeface="Segoe UI" panose="020B0502040204020203" pitchFamily="34" charset="0"/>
                <a:cs typeface="Segoe UI" panose="020B0502040204020203" pitchFamily="34" charset="0"/>
              </a:rPr>
              <a:t>Foreiningsforum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5468A19-DD8B-B499-6055-DB2C6331C2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noProof="0" dirty="0"/>
              <a:t>12.03.2026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FB9EC537-3631-EE6B-A856-A03E4E0885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917" y="5511983"/>
            <a:ext cx="1985804" cy="111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847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FC7C5F5-B440-83A1-4BA9-F9B30BA5E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/>
              <a:t>Sidan sist</a:t>
            </a: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6450395-5BA5-8385-D954-BAF6259A6B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n-NO" dirty="0"/>
              <a:t>Supplering!</a:t>
            </a:r>
          </a:p>
          <a:p>
            <a:pPr lvl="1"/>
            <a:r>
              <a:rPr lang="nn-NO" dirty="0"/>
              <a:t>Frå 4 til 10</a:t>
            </a:r>
          </a:p>
          <a:p>
            <a:pPr lvl="2"/>
            <a:r>
              <a:rPr lang="nn-NO" dirty="0"/>
              <a:t>Fortsett ledige plassar</a:t>
            </a:r>
            <a:endParaRPr lang="en-US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208464E8-525F-4D95-359E-300B4F2483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917" y="5511983"/>
            <a:ext cx="1985804" cy="111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881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36FF7B-D1CA-5AC1-091D-FACC22EDA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/>
              <a:t>Sidan sist</a:t>
            </a: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0D35818-7D69-1318-0C21-CB8B9CF0AE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dirty="0"/>
              <a:t>Facebook-gruppe: </a:t>
            </a:r>
            <a:r>
              <a:rPr lang="nn-NO" dirty="0" err="1"/>
              <a:t>Hva</a:t>
            </a:r>
            <a:r>
              <a:rPr lang="nn-NO" dirty="0"/>
              <a:t> skjer på HF?</a:t>
            </a:r>
          </a:p>
          <a:p>
            <a:pPr lvl="1"/>
            <a:r>
              <a:rPr lang="nn-NO" dirty="0"/>
              <a:t>Innspel førre foreiningsforum, no realisert</a:t>
            </a:r>
          </a:p>
          <a:p>
            <a:pPr marL="457200" lvl="1" indent="0">
              <a:buNone/>
            </a:pPr>
            <a:endParaRPr lang="nn-NO" dirty="0"/>
          </a:p>
          <a:p>
            <a:pPr marL="457200" lvl="1" indent="0">
              <a:buNone/>
            </a:pPr>
            <a:endParaRPr lang="nn-NO" dirty="0"/>
          </a:p>
          <a:p>
            <a:r>
              <a:rPr lang="nn-NO" dirty="0"/>
              <a:t>Minecraft-Server</a:t>
            </a:r>
          </a:p>
          <a:p>
            <a:pPr lvl="1"/>
            <a:r>
              <a:rPr lang="nn-NO" dirty="0"/>
              <a:t>59 medlemmer i </a:t>
            </a:r>
            <a:r>
              <a:rPr lang="nn-NO" dirty="0" err="1"/>
              <a:t>Discord</a:t>
            </a:r>
            <a:endParaRPr lang="en-US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3045529F-2CAF-2E97-D1DA-9D77AE834A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917" y="5511983"/>
            <a:ext cx="1985804" cy="1116022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68A1AEA1-712D-671D-D9E1-07274BED2D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9802" y="567532"/>
            <a:ext cx="2381250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172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92303C-D07B-EE3F-D316-EB47F610E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B6B8E43-02B6-70AA-F188-342287D9C0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Ingen bildebeskrivelse er tilgjengelig.">
            <a:extLst>
              <a:ext uri="{FF2B5EF4-FFF2-40B4-BE49-F238E27FC236}">
                <a16:creationId xmlns:a16="http://schemas.microsoft.com/office/drawing/2014/main" id="{67A8B8F1-140B-0CA8-8604-CAAD6BC760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881" y="0"/>
            <a:ext cx="13472917" cy="7069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8917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7B011-3BB1-D326-AA47-1392F32BE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3B11B4-B46D-DDE3-F99D-3E7C8B08E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/>
              <a:t>Sidan sist</a:t>
            </a: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FA56881-3F3E-9AD7-6378-6DEFDC9E97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dirty="0"/>
              <a:t>Facebook-gruppe: </a:t>
            </a:r>
            <a:r>
              <a:rPr lang="nn-NO" dirty="0" err="1"/>
              <a:t>Hva</a:t>
            </a:r>
            <a:r>
              <a:rPr lang="nn-NO" dirty="0"/>
              <a:t> skjer på HF?</a:t>
            </a:r>
          </a:p>
          <a:p>
            <a:pPr lvl="1"/>
            <a:r>
              <a:rPr lang="nn-NO" dirty="0"/>
              <a:t>Innspel førre foreiningsforum, no realisert</a:t>
            </a:r>
          </a:p>
          <a:p>
            <a:pPr marL="457200" lvl="1" indent="0">
              <a:buNone/>
            </a:pPr>
            <a:endParaRPr lang="nn-NO" dirty="0"/>
          </a:p>
          <a:p>
            <a:pPr marL="457200" lvl="1" indent="0">
              <a:buNone/>
            </a:pPr>
            <a:endParaRPr lang="nn-NO" dirty="0"/>
          </a:p>
          <a:p>
            <a:r>
              <a:rPr lang="nn-NO" dirty="0"/>
              <a:t>Minecraft-Server</a:t>
            </a:r>
          </a:p>
          <a:p>
            <a:pPr lvl="1"/>
            <a:r>
              <a:rPr lang="nn-NO" dirty="0"/>
              <a:t>59 medlemmer i </a:t>
            </a:r>
            <a:r>
              <a:rPr lang="nn-NO" dirty="0" err="1"/>
              <a:t>Discord</a:t>
            </a:r>
            <a:endParaRPr lang="nn-NO" dirty="0"/>
          </a:p>
          <a:p>
            <a:pPr lvl="1"/>
            <a:endParaRPr lang="en-US" dirty="0"/>
          </a:p>
          <a:p>
            <a:r>
              <a:rPr lang="en-US" dirty="0" err="1"/>
              <a:t>Organisasjonsarbeid</a:t>
            </a:r>
            <a:endParaRPr lang="en-US" dirty="0"/>
          </a:p>
          <a:p>
            <a:pPr lvl="1"/>
            <a:r>
              <a:rPr lang="en-US" dirty="0"/>
              <a:t>Ny </a:t>
            </a:r>
            <a:r>
              <a:rPr lang="en-US" dirty="0" err="1"/>
              <a:t>organisasjonsstruktur</a:t>
            </a:r>
            <a:r>
              <a:rPr lang="en-US" dirty="0"/>
              <a:t>?</a:t>
            </a:r>
            <a:endParaRPr lang="nn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DD1ADFA6-E242-8A27-B877-2B3C91E120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917" y="5511983"/>
            <a:ext cx="1985804" cy="1116022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FAFF0F43-48CA-0D44-A940-D5C19D2C13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9802" y="567532"/>
            <a:ext cx="2381250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628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7FB375AE-B994-4663-4428-78CB40F870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917" y="5511983"/>
            <a:ext cx="1985804" cy="1116022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E1FC7475-D917-8EDA-8FB0-E75F59058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/>
              <a:t>HF i tal og fakta</a:t>
            </a: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3F93433-2D49-6ADD-8B95-2E24895039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nn-NO" sz="3600" dirty="0"/>
              <a:t>7 institutt</a:t>
            </a:r>
          </a:p>
          <a:p>
            <a:pPr lvl="1" fontAlgn="base"/>
            <a:r>
              <a:rPr lang="nn-NO" sz="3200" dirty="0"/>
              <a:t>22 bachelorprogram</a:t>
            </a:r>
          </a:p>
          <a:p>
            <a:pPr lvl="1" fontAlgn="base"/>
            <a:r>
              <a:rPr lang="nn-NO" sz="3200" dirty="0"/>
              <a:t>25 masterprogram</a:t>
            </a:r>
          </a:p>
          <a:p>
            <a:pPr lvl="1" fontAlgn="base"/>
            <a:r>
              <a:rPr lang="nn-NO" sz="3200" dirty="0"/>
              <a:t>17 årseiningar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 err="1"/>
              <a:t>Korleis</a:t>
            </a:r>
            <a:r>
              <a:rPr lang="en-US" sz="3600" dirty="0"/>
              <a:t> best </a:t>
            </a:r>
            <a:r>
              <a:rPr lang="en-US" sz="3600" dirty="0" err="1"/>
              <a:t>organisere</a:t>
            </a:r>
            <a:r>
              <a:rPr lang="en-US" sz="3600" dirty="0"/>
              <a:t> HFSU, </a:t>
            </a:r>
            <a:r>
              <a:rPr lang="en-US" sz="3600" dirty="0" err="1"/>
              <a:t>basert</a:t>
            </a:r>
            <a:r>
              <a:rPr lang="en-US" sz="3600" dirty="0"/>
              <a:t> </a:t>
            </a:r>
            <a:r>
              <a:rPr lang="en-US" sz="3600" dirty="0" err="1"/>
              <a:t>på</a:t>
            </a:r>
            <a:r>
              <a:rPr lang="en-US" sz="3600" dirty="0"/>
              <a:t> </a:t>
            </a:r>
            <a:r>
              <a:rPr lang="en-US" sz="3600" dirty="0" err="1"/>
              <a:t>dette</a:t>
            </a:r>
            <a:r>
              <a:rPr lang="en-US" sz="3600" dirty="0"/>
              <a:t>?</a:t>
            </a:r>
          </a:p>
          <a:p>
            <a:pPr marL="0" indent="0">
              <a:buNone/>
            </a:pPr>
            <a:r>
              <a:rPr lang="en-US" sz="3600" dirty="0"/>
              <a:t>	</a:t>
            </a:r>
            <a:r>
              <a:rPr lang="en-US" sz="3200" dirty="0"/>
              <a:t>Eit </a:t>
            </a:r>
            <a:r>
              <a:rPr lang="en-US" sz="3200" dirty="0" err="1"/>
              <a:t>ønske</a:t>
            </a:r>
            <a:r>
              <a:rPr lang="en-US" sz="3200" dirty="0"/>
              <a:t> om å </a:t>
            </a:r>
            <a:r>
              <a:rPr lang="en-US" sz="3200" dirty="0" err="1"/>
              <a:t>representera</a:t>
            </a:r>
            <a:r>
              <a:rPr lang="en-US" sz="3200" dirty="0"/>
              <a:t> HF </a:t>
            </a:r>
            <a:r>
              <a:rPr lang="en-US" sz="3200" dirty="0" err="1"/>
              <a:t>betre</a:t>
            </a:r>
            <a:r>
              <a:rPr lang="en-US" sz="3200" dirty="0"/>
              <a:t> </a:t>
            </a:r>
            <a:r>
              <a:rPr lang="en-US" sz="3200" dirty="0" err="1"/>
              <a:t>og</a:t>
            </a:r>
            <a:r>
              <a:rPr lang="en-US" sz="3200" dirty="0"/>
              <a:t> </a:t>
            </a:r>
            <a:r>
              <a:rPr lang="en-US" sz="3200" dirty="0" err="1"/>
              <a:t>meir</a:t>
            </a:r>
            <a:r>
              <a:rPr lang="en-US" sz="3200" dirty="0"/>
              <a:t> </a:t>
            </a:r>
            <a:r>
              <a:rPr lang="en-US" sz="3200" dirty="0" err="1"/>
              <a:t>direkte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589561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675300-6530-1626-C856-FD83A57B8B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AF69F68-CDD2-DBD0-7E22-76FF40F73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/>
              <a:t>Dagens modell</a:t>
            </a: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545D36-1FEB-3839-81D0-36F544E6A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0105DDDF-34C9-A8E8-2704-2AB573A46EE5}"/>
              </a:ext>
            </a:extLst>
          </p:cNvPr>
          <p:cNvSpPr txBox="1"/>
          <p:nvPr/>
        </p:nvSpPr>
        <p:spPr>
          <a:xfrm>
            <a:off x="-2651760" y="1939191"/>
            <a:ext cx="1340104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 				            HFSU</a:t>
            </a:r>
          </a:p>
          <a:p>
            <a:r>
              <a:rPr lang="en-US" sz="3200" dirty="0"/>
              <a:t>     			                         │</a:t>
            </a:r>
          </a:p>
          <a:p>
            <a:r>
              <a:rPr lang="en-US" sz="3200" dirty="0"/>
              <a:t>            		  	           </a:t>
            </a:r>
            <a:r>
              <a:rPr lang="en-US" sz="3200" dirty="0" err="1"/>
              <a:t>Styret</a:t>
            </a:r>
            <a:endParaRPr lang="en-US" sz="3200" dirty="0"/>
          </a:p>
          <a:p>
            <a:r>
              <a:rPr lang="en-US" sz="3200" dirty="0"/>
              <a:t> 			    (</a:t>
            </a:r>
            <a:r>
              <a:rPr lang="en-US" sz="3200" dirty="0" err="1"/>
              <a:t>Leiar</a:t>
            </a:r>
            <a:r>
              <a:rPr lang="en-US" sz="3200" dirty="0"/>
              <a:t> – </a:t>
            </a:r>
            <a:r>
              <a:rPr lang="en-US" sz="3200" dirty="0" err="1"/>
              <a:t>Nestleiar</a:t>
            </a:r>
            <a:r>
              <a:rPr lang="en-US" sz="3200" dirty="0"/>
              <a:t> – </a:t>
            </a:r>
            <a:r>
              <a:rPr lang="en-US" sz="3200" dirty="0" err="1"/>
              <a:t>Styremedlem</a:t>
            </a:r>
            <a:r>
              <a:rPr lang="en-US" sz="3200" dirty="0"/>
              <a:t> ──── </a:t>
            </a:r>
            <a:r>
              <a:rPr lang="en-US" sz="3200" dirty="0" err="1"/>
              <a:t>økonomiansvarleg</a:t>
            </a:r>
            <a:r>
              <a:rPr lang="en-US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443691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053965-F618-A312-35CB-CE734CA3C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/>
              <a:t>Moglege modeller</a:t>
            </a: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ABE890C-6987-2338-DBCE-D927D8BB09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dirty="0"/>
              <a:t>Institutt </a:t>
            </a:r>
            <a:r>
              <a:rPr lang="nn-NO" dirty="0" err="1"/>
              <a:t>vs</a:t>
            </a:r>
            <a:r>
              <a:rPr lang="nn-NO" dirty="0"/>
              <a:t> fagutval</a:t>
            </a:r>
          </a:p>
          <a:p>
            <a:pPr lvl="1"/>
            <a:r>
              <a:rPr lang="nn-NO" dirty="0"/>
              <a:t>Instituttmodell: færre representantar, klarare representasjon</a:t>
            </a:r>
          </a:p>
          <a:p>
            <a:pPr lvl="2"/>
            <a:r>
              <a:rPr lang="nn-NO" dirty="0"/>
              <a:t>Fungerer som eit bredt styre med internkonstituerte verv</a:t>
            </a:r>
          </a:p>
          <a:p>
            <a:pPr lvl="1"/>
            <a:r>
              <a:rPr lang="nn-NO" dirty="0"/>
              <a:t>Fagutvalmodell: tettare kopling oppimot fagutval</a:t>
            </a:r>
          </a:p>
          <a:p>
            <a:pPr lvl="2"/>
            <a:r>
              <a:rPr lang="nn-NO" dirty="0"/>
              <a:t>Mange representantar -&gt; færre møter, meir </a:t>
            </a:r>
            <a:r>
              <a:rPr lang="nn-NO" dirty="0" err="1"/>
              <a:t>allmøter</a:t>
            </a:r>
            <a:endParaRPr lang="nn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35C47CE7-FDD8-2F7A-D44D-A109FACDB0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917" y="5511983"/>
            <a:ext cx="1985804" cy="111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64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06C3349-8651-1018-F14F-A73E2B513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/>
              <a:t>Instituttmodell</a:t>
            </a: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F952E22-D1AA-9126-05A7-BA6DFC4F04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2A01DFE1-D036-7FC9-7131-17D3855AB468}"/>
              </a:ext>
            </a:extLst>
          </p:cNvPr>
          <p:cNvSpPr txBox="1"/>
          <p:nvPr/>
        </p:nvSpPr>
        <p:spPr>
          <a:xfrm>
            <a:off x="0" y="1652648"/>
            <a:ext cx="1242568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 				            HFSU</a:t>
            </a:r>
          </a:p>
          <a:p>
            <a:r>
              <a:rPr lang="en-US" sz="3200" dirty="0"/>
              <a:t>     			                         │</a:t>
            </a:r>
          </a:p>
          <a:p>
            <a:r>
              <a:rPr lang="en-US" sz="3200" dirty="0"/>
              <a:t>            		  	           </a:t>
            </a:r>
            <a:r>
              <a:rPr lang="en-US" sz="3200" dirty="0" err="1"/>
              <a:t>Styret</a:t>
            </a:r>
            <a:endParaRPr lang="en-US" sz="3200" dirty="0"/>
          </a:p>
          <a:p>
            <a:r>
              <a:rPr lang="en-US" sz="3200" dirty="0"/>
              <a:t> 			    (</a:t>
            </a:r>
            <a:r>
              <a:rPr lang="en-US" sz="3200" dirty="0" err="1"/>
              <a:t>Leiar</a:t>
            </a:r>
            <a:r>
              <a:rPr lang="en-US" sz="3200" dirty="0"/>
              <a:t> – </a:t>
            </a:r>
            <a:r>
              <a:rPr lang="en-US" sz="3200" dirty="0" err="1"/>
              <a:t>Nestleiar</a:t>
            </a:r>
            <a:r>
              <a:rPr lang="en-US" sz="3200" dirty="0"/>
              <a:t> – </a:t>
            </a:r>
            <a:r>
              <a:rPr lang="en-US" sz="3200" dirty="0" err="1"/>
              <a:t>Økonomi</a:t>
            </a:r>
            <a:r>
              <a:rPr lang="en-US" sz="3200" dirty="0"/>
              <a:t>)</a:t>
            </a:r>
          </a:p>
          <a:p>
            <a:r>
              <a:rPr lang="en-US" sz="3200" dirty="0"/>
              <a:t>                 				      │</a:t>
            </a:r>
          </a:p>
          <a:p>
            <a:r>
              <a:rPr lang="en-US" sz="3200" dirty="0"/>
              <a:t>        ┌────────────────────────────┐</a:t>
            </a:r>
          </a:p>
          <a:p>
            <a:r>
              <a:rPr lang="en-US" sz="3200" dirty="0"/>
              <a:t>        │                             </a:t>
            </a:r>
          </a:p>
          <a:p>
            <a:r>
              <a:rPr lang="en-US" sz="3200" dirty="0"/>
              <a:t>   </a:t>
            </a:r>
            <a:r>
              <a:rPr lang="en-US" sz="3200" dirty="0" err="1"/>
              <a:t>Styremedlemmer</a:t>
            </a:r>
            <a:r>
              <a:rPr lang="en-US" sz="3200" dirty="0"/>
              <a:t>               			 </a:t>
            </a:r>
            <a:r>
              <a:rPr lang="en-US" sz="3200" dirty="0" err="1"/>
              <a:t>Instituttrepresentantar</a:t>
            </a:r>
            <a:endParaRPr lang="en-US" sz="3200" dirty="0"/>
          </a:p>
          <a:p>
            <a:r>
              <a:rPr lang="en-US" sz="3200" dirty="0"/>
              <a:t>   (SPSU + 4 </a:t>
            </a:r>
            <a:r>
              <a:rPr lang="en-US" sz="3200" dirty="0" err="1"/>
              <a:t>øvrige</a:t>
            </a:r>
            <a:r>
              <a:rPr lang="en-US" sz="3200" dirty="0"/>
              <a:t>)           		 (IAKH, IFIKK, IKOS, ILN, ILOS, IMK, IMV)</a:t>
            </a:r>
          </a:p>
        </p:txBody>
      </p:sp>
    </p:spTree>
    <p:extLst>
      <p:ext uri="{BB962C8B-B14F-4D97-AF65-F5344CB8AC3E}">
        <p14:creationId xmlns:p14="http://schemas.microsoft.com/office/powerpoint/2010/main" val="4163316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3648F2-D793-0D9C-E5DD-4F06F57B8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4F797D-6023-4611-B359-BE0DB3B78E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BBAD132E-06DC-51D2-58B3-09130D3C0F59}"/>
              </a:ext>
            </a:extLst>
          </p:cNvPr>
          <p:cNvSpPr txBox="1"/>
          <p:nvPr/>
        </p:nvSpPr>
        <p:spPr>
          <a:xfrm>
            <a:off x="1198880" y="491232"/>
            <a:ext cx="11419840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 		  HFSU</a:t>
            </a:r>
          </a:p>
          <a:p>
            <a:r>
              <a:rPr lang="en-US" sz="3200" dirty="0"/>
              <a:t>                           │</a:t>
            </a:r>
          </a:p>
          <a:p>
            <a:r>
              <a:rPr lang="en-US" sz="3200" dirty="0"/>
              <a:t>                         </a:t>
            </a:r>
            <a:r>
              <a:rPr lang="en-US" sz="3200" dirty="0" err="1"/>
              <a:t>Styret</a:t>
            </a:r>
            <a:endParaRPr lang="en-US" sz="3200" dirty="0"/>
          </a:p>
          <a:p>
            <a:r>
              <a:rPr lang="en-US" sz="3200" dirty="0"/>
              <a:t>      (</a:t>
            </a:r>
            <a:r>
              <a:rPr lang="en-US" sz="3200" dirty="0" err="1"/>
              <a:t>Leiar</a:t>
            </a:r>
            <a:r>
              <a:rPr lang="en-US" sz="3200" dirty="0"/>
              <a:t> – </a:t>
            </a:r>
            <a:r>
              <a:rPr lang="en-US" sz="3200" dirty="0" err="1"/>
              <a:t>Nestleiar</a:t>
            </a:r>
            <a:r>
              <a:rPr lang="en-US" sz="3200" dirty="0"/>
              <a:t> – </a:t>
            </a:r>
            <a:r>
              <a:rPr lang="en-US" sz="3200" dirty="0" err="1"/>
              <a:t>Økonomi</a:t>
            </a:r>
            <a:r>
              <a:rPr lang="en-US" sz="3200" dirty="0"/>
              <a:t> – SPSU – 4 </a:t>
            </a:r>
            <a:r>
              <a:rPr lang="en-US" sz="3200" dirty="0" err="1"/>
              <a:t>styremedlem</a:t>
            </a:r>
            <a:r>
              <a:rPr lang="en-US" sz="3200" dirty="0"/>
              <a:t>)</a:t>
            </a:r>
          </a:p>
          <a:p>
            <a:r>
              <a:rPr lang="en-US" sz="3200" dirty="0"/>
              <a:t>                           │</a:t>
            </a:r>
          </a:p>
          <a:p>
            <a:r>
              <a:rPr lang="en-US" sz="3200" dirty="0"/>
              <a:t>                ┌──────────┴──────────┐</a:t>
            </a:r>
          </a:p>
          <a:p>
            <a:r>
              <a:rPr lang="en-US" sz="3200" dirty="0"/>
              <a:t>                │                     │</a:t>
            </a:r>
          </a:p>
          <a:p>
            <a:r>
              <a:rPr lang="en-US" sz="3200" dirty="0"/>
              <a:t>           </a:t>
            </a:r>
            <a:r>
              <a:rPr lang="en-US" sz="3200" dirty="0" err="1"/>
              <a:t>Styremøter</a:t>
            </a:r>
            <a:r>
              <a:rPr lang="en-US" sz="3200" dirty="0"/>
              <a:t>          HFSU-</a:t>
            </a:r>
            <a:r>
              <a:rPr lang="en-US" sz="3200" dirty="0" err="1"/>
              <a:t>møter</a:t>
            </a:r>
            <a:endParaRPr lang="en-US" sz="3200" dirty="0"/>
          </a:p>
          <a:p>
            <a:r>
              <a:rPr lang="en-US" sz="3200" dirty="0"/>
              <a:t>           (</a:t>
            </a:r>
            <a:r>
              <a:rPr lang="en-US" sz="3200" dirty="0" err="1"/>
              <a:t>operativ</a:t>
            </a:r>
            <a:r>
              <a:rPr lang="en-US" sz="3200" dirty="0"/>
              <a:t> drift)    (</a:t>
            </a:r>
            <a:r>
              <a:rPr lang="en-US" sz="3200" dirty="0" err="1"/>
              <a:t>utvida</a:t>
            </a:r>
            <a:r>
              <a:rPr lang="en-US" sz="3200" dirty="0"/>
              <a:t> </a:t>
            </a:r>
            <a:r>
              <a:rPr lang="en-US" sz="3200" dirty="0" err="1"/>
              <a:t>møte</a:t>
            </a:r>
            <a:r>
              <a:rPr lang="en-US" sz="3200" dirty="0"/>
              <a:t>)</a:t>
            </a:r>
          </a:p>
          <a:p>
            <a:r>
              <a:rPr lang="en-US" sz="3200" dirty="0"/>
              <a:t>                                      		 │</a:t>
            </a:r>
          </a:p>
          <a:p>
            <a:r>
              <a:rPr lang="en-US" sz="3200" dirty="0"/>
              <a:t>                         	 </a:t>
            </a:r>
            <a:r>
              <a:rPr lang="en-US" sz="3200" dirty="0" err="1"/>
              <a:t>Fagutvalgsrepresentantar</a:t>
            </a:r>
            <a:endParaRPr lang="en-US" sz="3200" dirty="0"/>
          </a:p>
          <a:p>
            <a:r>
              <a:rPr lang="en-US" sz="3200" dirty="0"/>
              <a:t>                         	   (alle </a:t>
            </a:r>
            <a:r>
              <a:rPr lang="en-US" sz="3200" dirty="0" err="1"/>
              <a:t>fagutval</a:t>
            </a:r>
            <a:r>
              <a:rPr lang="en-US" sz="3200" dirty="0"/>
              <a:t> </a:t>
            </a:r>
            <a:r>
              <a:rPr lang="en-US" sz="3200" dirty="0" err="1"/>
              <a:t>ved</a:t>
            </a:r>
            <a:r>
              <a:rPr lang="en-US" sz="3200" dirty="0"/>
              <a:t> HF)</a:t>
            </a:r>
          </a:p>
        </p:txBody>
      </p:sp>
    </p:spTree>
    <p:extLst>
      <p:ext uri="{BB962C8B-B14F-4D97-AF65-F5344CB8AC3E}">
        <p14:creationId xmlns:p14="http://schemas.microsoft.com/office/powerpoint/2010/main" val="28166847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33A049F-9FE9-36AF-E370-9C503AC7B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/>
              <a:t>LAMU, dekanmøte og skap</a:t>
            </a: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75043D9-DB9F-8E9B-42A3-BE0AABAD68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dirty="0"/>
              <a:t>Pengeordning</a:t>
            </a:r>
          </a:p>
          <a:p>
            <a:r>
              <a:rPr lang="nn-NO" dirty="0" err="1"/>
              <a:t>Foreiningslokaler</a:t>
            </a:r>
            <a:endParaRPr lang="nn-NO" dirty="0"/>
          </a:p>
          <a:p>
            <a:r>
              <a:rPr lang="nn-NO"/>
              <a:t>Skap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2526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Egendefinert 1">
      <a:majorFont>
        <a:latin typeface="Segoe UI Semibold"/>
        <a:ea typeface=""/>
        <a:cs typeface=""/>
      </a:majorFont>
      <a:minorFont>
        <a:latin typeface="Segoe UI Variable Display Semi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590</Words>
  <Application>Microsoft Office PowerPoint</Application>
  <PresentationFormat>Widescreen</PresentationFormat>
  <Paragraphs>76</Paragraphs>
  <Slides>11</Slides>
  <Notes>3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7" baseType="lpstr">
      <vt:lpstr>Aptos</vt:lpstr>
      <vt:lpstr>Arial</vt:lpstr>
      <vt:lpstr>Segoe UI</vt:lpstr>
      <vt:lpstr>Segoe UI Semibold</vt:lpstr>
      <vt:lpstr>Segoe UI Variable Display Semil</vt:lpstr>
      <vt:lpstr>Office-tema</vt:lpstr>
      <vt:lpstr>Foreiningsforum</vt:lpstr>
      <vt:lpstr>Sidan sist</vt:lpstr>
      <vt:lpstr>Sidan sist</vt:lpstr>
      <vt:lpstr>PowerPoint-presentasjon</vt:lpstr>
      <vt:lpstr>Sidan sist</vt:lpstr>
      <vt:lpstr>HF i tal og fakta</vt:lpstr>
      <vt:lpstr>Dagens modell</vt:lpstr>
      <vt:lpstr>Moglege modeller</vt:lpstr>
      <vt:lpstr>Instituttmodell</vt:lpstr>
      <vt:lpstr>PowerPoint-presentasjon</vt:lpstr>
      <vt:lpstr>LAMU, dekanmøte og skap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Emil Øvretveit</dc:creator>
  <cp:lastModifiedBy>Emil Øvretveit</cp:lastModifiedBy>
  <cp:revision>3</cp:revision>
  <dcterms:created xsi:type="dcterms:W3CDTF">2026-03-12T00:57:24Z</dcterms:created>
  <dcterms:modified xsi:type="dcterms:W3CDTF">2026-03-12T01:58:26Z</dcterms:modified>
</cp:coreProperties>
</file>