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3.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1"/>
  </p:notesMasterIdLst>
  <p:handoutMasterIdLst>
    <p:handoutMasterId r:id="rId22"/>
  </p:handoutMasterIdLst>
  <p:sldIdLst>
    <p:sldId id="256" r:id="rId2"/>
    <p:sldId id="259" r:id="rId3"/>
    <p:sldId id="262" r:id="rId4"/>
    <p:sldId id="263" r:id="rId5"/>
    <p:sldId id="264" r:id="rId6"/>
    <p:sldId id="265" r:id="rId7"/>
    <p:sldId id="267" r:id="rId8"/>
    <p:sldId id="269" r:id="rId9"/>
    <p:sldId id="286" r:id="rId10"/>
    <p:sldId id="274" r:id="rId11"/>
    <p:sldId id="276" r:id="rId12"/>
    <p:sldId id="295" r:id="rId13"/>
    <p:sldId id="294" r:id="rId14"/>
    <p:sldId id="280" r:id="rId15"/>
    <p:sldId id="279" r:id="rId16"/>
    <p:sldId id="291" r:id="rId17"/>
    <p:sldId id="290" r:id="rId18"/>
    <p:sldId id="293" r:id="rId19"/>
    <p:sldId id="296" r:id="rId20"/>
  </p:sldIdLst>
  <p:sldSz cx="9144000" cy="6858000" type="screen4x3"/>
  <p:notesSz cx="6794500" cy="99314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EFAFB233-063F-42B5-8137-9DF3F51BA10A}">
      <p15:sldGuideLst xmlns:p15="http://schemas.microsoft.com/office/powerpoint/2012/main">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ca Bakken" initials="MB" lastIdx="1" clrIdx="0">
    <p:extLst>
      <p:ext uri="{19B8F6BF-5375-455C-9EA6-DF929625EA0E}">
        <p15:presenceInfo xmlns:p15="http://schemas.microsoft.com/office/powerpoint/2012/main" userId="S-1-5-21-1927809936-1189766144-1318725885-134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8" autoAdjust="0"/>
    <p:restoredTop sz="89807" autoAdjust="0"/>
  </p:normalViewPr>
  <p:slideViewPr>
    <p:cSldViewPr>
      <p:cViewPr varScale="1">
        <p:scale>
          <a:sx n="112" d="100"/>
          <a:sy n="112" d="100"/>
        </p:scale>
        <p:origin x="1110" y="102"/>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regneark.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regneark1.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regneark2.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regneark3.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regneark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cap="none" spc="50" normalizeH="0" baseline="0">
                <a:solidFill>
                  <a:schemeClr val="tx1">
                    <a:lumMod val="65000"/>
                    <a:lumOff val="35000"/>
                  </a:schemeClr>
                </a:solidFill>
                <a:latin typeface="+mj-lt"/>
                <a:ea typeface="+mj-ea"/>
                <a:cs typeface="+mj-cs"/>
              </a:defRPr>
            </a:pPr>
            <a:r>
              <a:rPr lang="nb-NO" dirty="0"/>
              <a:t>EU-søknader HF</a:t>
            </a:r>
          </a:p>
        </c:rich>
      </c:tx>
      <c:layout>
        <c:manualLayout>
          <c:xMode val="edge"/>
          <c:yMode val="edge"/>
          <c:x val="8.3817546511456745E-2"/>
          <c:y val="6.8296460414941335E-2"/>
        </c:manualLayout>
      </c:layout>
      <c:overlay val="0"/>
      <c:spPr>
        <a:noFill/>
        <a:ln>
          <a:noFill/>
        </a:ln>
        <a:effectLst/>
      </c:spPr>
      <c:txPr>
        <a:bodyPr rot="0" spcFirstLastPara="1" vertOverflow="ellipsis" vert="horz" wrap="square" anchor="ctr" anchorCtr="1"/>
        <a:lstStyle/>
        <a:p>
          <a:pPr>
            <a:defRPr sz="1600" b="0" i="0" u="none" strike="noStrike" kern="1200" cap="none" spc="50" normalizeH="0" baseline="0">
              <a:solidFill>
                <a:schemeClr val="tx1">
                  <a:lumMod val="65000"/>
                  <a:lumOff val="35000"/>
                </a:schemeClr>
              </a:solidFill>
              <a:latin typeface="+mj-lt"/>
              <a:ea typeface="+mj-ea"/>
              <a:cs typeface="+mj-cs"/>
            </a:defRPr>
          </a:pPr>
          <a:endParaRPr lang="nb-NO"/>
        </a:p>
      </c:txPr>
    </c:title>
    <c:autoTitleDeleted val="0"/>
    <c:plotArea>
      <c:layout>
        <c:manualLayout>
          <c:layoutTarget val="inner"/>
          <c:xMode val="edge"/>
          <c:yMode val="edge"/>
          <c:x val="5.4244028017995341E-2"/>
          <c:y val="0.12271632182739231"/>
          <c:w val="0.89818973912080258"/>
          <c:h val="0.63724141943217638"/>
        </c:manualLayout>
      </c:layout>
      <c:barChart>
        <c:barDir val="col"/>
        <c:grouping val="clustered"/>
        <c:varyColors val="0"/>
        <c:ser>
          <c:idx val="0"/>
          <c:order val="0"/>
          <c:tx>
            <c:strRef>
              <c:f>'[Chart in Microsoft PowerPoint]Sheet1'!$D$8</c:f>
              <c:strCache>
                <c:ptCount val="1"/>
                <c:pt idx="0">
                  <c:v>ERC</c:v>
                </c:pt>
              </c:strCache>
            </c:strRef>
          </c:tx>
          <c:spPr>
            <a:solidFill>
              <a:schemeClr val="accent1">
                <a:alpha val="70000"/>
              </a:schemeClr>
            </a:solidFill>
            <a:ln>
              <a:noFill/>
            </a:ln>
            <a:effectLst/>
          </c:spPr>
          <c:invertIfNegative val="0"/>
          <c:cat>
            <c:numRef>
              <c:f>'[Chart in Microsoft PowerPoint]Sheet1'!$C$9:$C$12</c:f>
              <c:numCache>
                <c:formatCode>General</c:formatCode>
                <c:ptCount val="4"/>
                <c:pt idx="0">
                  <c:v>2015</c:v>
                </c:pt>
                <c:pt idx="1">
                  <c:v>2016</c:v>
                </c:pt>
                <c:pt idx="2">
                  <c:v>2017</c:v>
                </c:pt>
                <c:pt idx="3">
                  <c:v>2018</c:v>
                </c:pt>
              </c:numCache>
            </c:numRef>
          </c:cat>
          <c:val>
            <c:numRef>
              <c:f>'[Chart in Microsoft PowerPoint]Sheet1'!$D$9:$D$12</c:f>
              <c:numCache>
                <c:formatCode>General</c:formatCode>
                <c:ptCount val="4"/>
                <c:pt idx="0">
                  <c:v>10</c:v>
                </c:pt>
                <c:pt idx="1">
                  <c:v>5</c:v>
                </c:pt>
                <c:pt idx="2">
                  <c:v>11</c:v>
                </c:pt>
                <c:pt idx="3">
                  <c:v>17</c:v>
                </c:pt>
              </c:numCache>
            </c:numRef>
          </c:val>
          <c:extLst>
            <c:ext xmlns:c16="http://schemas.microsoft.com/office/drawing/2014/chart" uri="{C3380CC4-5D6E-409C-BE32-E72D297353CC}">
              <c16:uniqueId val="{00000000-E08E-49FE-ACCC-1481B4AC3BA2}"/>
            </c:ext>
          </c:extLst>
        </c:ser>
        <c:ser>
          <c:idx val="1"/>
          <c:order val="1"/>
          <c:tx>
            <c:strRef>
              <c:f>'[Chart in Microsoft PowerPoint]Sheet1'!$E$8</c:f>
              <c:strCache>
                <c:ptCount val="1"/>
                <c:pt idx="0">
                  <c:v>MSCA</c:v>
                </c:pt>
              </c:strCache>
            </c:strRef>
          </c:tx>
          <c:spPr>
            <a:solidFill>
              <a:schemeClr val="accent2">
                <a:alpha val="70000"/>
              </a:schemeClr>
            </a:solidFill>
            <a:ln>
              <a:noFill/>
            </a:ln>
            <a:effectLst/>
          </c:spPr>
          <c:invertIfNegative val="0"/>
          <c:cat>
            <c:numRef>
              <c:f>'[Chart in Microsoft PowerPoint]Sheet1'!$C$9:$C$12</c:f>
              <c:numCache>
                <c:formatCode>General</c:formatCode>
                <c:ptCount val="4"/>
                <c:pt idx="0">
                  <c:v>2015</c:v>
                </c:pt>
                <c:pt idx="1">
                  <c:v>2016</c:v>
                </c:pt>
                <c:pt idx="2">
                  <c:v>2017</c:v>
                </c:pt>
                <c:pt idx="3">
                  <c:v>2018</c:v>
                </c:pt>
              </c:numCache>
            </c:numRef>
          </c:cat>
          <c:val>
            <c:numRef>
              <c:f>'[Chart in Microsoft PowerPoint]Sheet1'!$E$9:$E$12</c:f>
              <c:numCache>
                <c:formatCode>General</c:formatCode>
                <c:ptCount val="4"/>
                <c:pt idx="0">
                  <c:v>2</c:v>
                </c:pt>
                <c:pt idx="1">
                  <c:v>7</c:v>
                </c:pt>
                <c:pt idx="2">
                  <c:v>23</c:v>
                </c:pt>
                <c:pt idx="3">
                  <c:v>28</c:v>
                </c:pt>
              </c:numCache>
            </c:numRef>
          </c:val>
          <c:extLst>
            <c:ext xmlns:c16="http://schemas.microsoft.com/office/drawing/2014/chart" uri="{C3380CC4-5D6E-409C-BE32-E72D297353CC}">
              <c16:uniqueId val="{00000001-E08E-49FE-ACCC-1481B4AC3BA2}"/>
            </c:ext>
          </c:extLst>
        </c:ser>
        <c:ser>
          <c:idx val="2"/>
          <c:order val="2"/>
          <c:tx>
            <c:strRef>
              <c:f>'[Chart in Microsoft PowerPoint]Sheet1'!$F$8</c:f>
              <c:strCache>
                <c:ptCount val="1"/>
                <c:pt idx="0">
                  <c:v>Tematiske</c:v>
                </c:pt>
              </c:strCache>
            </c:strRef>
          </c:tx>
          <c:spPr>
            <a:solidFill>
              <a:schemeClr val="accent3">
                <a:alpha val="70000"/>
              </a:schemeClr>
            </a:solidFill>
            <a:ln>
              <a:noFill/>
            </a:ln>
            <a:effectLst/>
          </c:spPr>
          <c:invertIfNegative val="0"/>
          <c:cat>
            <c:numRef>
              <c:f>'[Chart in Microsoft PowerPoint]Sheet1'!$C$9:$C$12</c:f>
              <c:numCache>
                <c:formatCode>General</c:formatCode>
                <c:ptCount val="4"/>
                <c:pt idx="0">
                  <c:v>2015</c:v>
                </c:pt>
                <c:pt idx="1">
                  <c:v>2016</c:v>
                </c:pt>
                <c:pt idx="2">
                  <c:v>2017</c:v>
                </c:pt>
                <c:pt idx="3">
                  <c:v>2018</c:v>
                </c:pt>
              </c:numCache>
            </c:numRef>
          </c:cat>
          <c:val>
            <c:numRef>
              <c:f>'[Chart in Microsoft PowerPoint]Sheet1'!$F$9:$F$12</c:f>
              <c:numCache>
                <c:formatCode>General</c:formatCode>
                <c:ptCount val="4"/>
                <c:pt idx="0">
                  <c:v>3</c:v>
                </c:pt>
                <c:pt idx="1">
                  <c:v>0</c:v>
                </c:pt>
                <c:pt idx="2">
                  <c:v>5</c:v>
                </c:pt>
                <c:pt idx="3">
                  <c:v>2</c:v>
                </c:pt>
              </c:numCache>
            </c:numRef>
          </c:val>
          <c:extLst>
            <c:ext xmlns:c16="http://schemas.microsoft.com/office/drawing/2014/chart" uri="{C3380CC4-5D6E-409C-BE32-E72D297353CC}">
              <c16:uniqueId val="{00000002-E08E-49FE-ACCC-1481B4AC3BA2}"/>
            </c:ext>
          </c:extLst>
        </c:ser>
        <c:ser>
          <c:idx val="3"/>
          <c:order val="3"/>
          <c:tx>
            <c:strRef>
              <c:f>'[Chart in Microsoft PowerPoint]Sheet1'!$G$8</c:f>
              <c:strCache>
                <c:ptCount val="1"/>
                <c:pt idx="0">
                  <c:v>HERA</c:v>
                </c:pt>
              </c:strCache>
            </c:strRef>
          </c:tx>
          <c:spPr>
            <a:solidFill>
              <a:schemeClr val="accent4">
                <a:alpha val="70000"/>
              </a:schemeClr>
            </a:solidFill>
            <a:ln>
              <a:noFill/>
            </a:ln>
            <a:effectLst/>
          </c:spPr>
          <c:invertIfNegative val="0"/>
          <c:cat>
            <c:numRef>
              <c:f>'[Chart in Microsoft PowerPoint]Sheet1'!$C$9:$C$12</c:f>
              <c:numCache>
                <c:formatCode>General</c:formatCode>
                <c:ptCount val="4"/>
                <c:pt idx="0">
                  <c:v>2015</c:v>
                </c:pt>
                <c:pt idx="1">
                  <c:v>2016</c:v>
                </c:pt>
                <c:pt idx="2">
                  <c:v>2017</c:v>
                </c:pt>
                <c:pt idx="3">
                  <c:v>2018</c:v>
                </c:pt>
              </c:numCache>
            </c:numRef>
          </c:cat>
          <c:val>
            <c:numRef>
              <c:f>'[Chart in Microsoft PowerPoint]Sheet1'!$G$9:$G$12</c:f>
              <c:numCache>
                <c:formatCode>General</c:formatCode>
                <c:ptCount val="4"/>
                <c:pt idx="0">
                  <c:v>8</c:v>
                </c:pt>
                <c:pt idx="1">
                  <c:v>0</c:v>
                </c:pt>
                <c:pt idx="2">
                  <c:v>8</c:v>
                </c:pt>
                <c:pt idx="3">
                  <c:v>0</c:v>
                </c:pt>
              </c:numCache>
            </c:numRef>
          </c:val>
          <c:extLst>
            <c:ext xmlns:c16="http://schemas.microsoft.com/office/drawing/2014/chart" uri="{C3380CC4-5D6E-409C-BE32-E72D297353CC}">
              <c16:uniqueId val="{00000003-E08E-49FE-ACCC-1481B4AC3BA2}"/>
            </c:ext>
          </c:extLst>
        </c:ser>
        <c:ser>
          <c:idx val="4"/>
          <c:order val="4"/>
          <c:tx>
            <c:strRef>
              <c:f>'[Chart in Microsoft PowerPoint]Sheet1'!$H$8</c:f>
              <c:strCache>
                <c:ptCount val="1"/>
                <c:pt idx="0">
                  <c:v>Søknader totalt</c:v>
                </c:pt>
              </c:strCache>
            </c:strRef>
          </c:tx>
          <c:spPr>
            <a:solidFill>
              <a:schemeClr val="accent5">
                <a:alpha val="70000"/>
              </a:schemeClr>
            </a:solidFill>
            <a:ln>
              <a:noFill/>
            </a:ln>
            <a:effectLst/>
          </c:spPr>
          <c:invertIfNegative val="0"/>
          <c:trendline>
            <c:spPr>
              <a:ln w="15875" cap="rnd">
                <a:solidFill>
                  <a:schemeClr val="accent5"/>
                </a:solidFill>
              </a:ln>
              <a:effectLst/>
            </c:spPr>
            <c:trendlineType val="power"/>
            <c:dispRSqr val="0"/>
            <c:dispEq val="0"/>
          </c:trendline>
          <c:cat>
            <c:numRef>
              <c:f>'[Chart in Microsoft PowerPoint]Sheet1'!$C$9:$C$12</c:f>
              <c:numCache>
                <c:formatCode>General</c:formatCode>
                <c:ptCount val="4"/>
                <c:pt idx="0">
                  <c:v>2015</c:v>
                </c:pt>
                <c:pt idx="1">
                  <c:v>2016</c:v>
                </c:pt>
                <c:pt idx="2">
                  <c:v>2017</c:v>
                </c:pt>
                <c:pt idx="3">
                  <c:v>2018</c:v>
                </c:pt>
              </c:numCache>
            </c:numRef>
          </c:cat>
          <c:val>
            <c:numRef>
              <c:f>'[Chart in Microsoft PowerPoint]Sheet1'!$H$9:$H$12</c:f>
              <c:numCache>
                <c:formatCode>General</c:formatCode>
                <c:ptCount val="4"/>
                <c:pt idx="0">
                  <c:v>23</c:v>
                </c:pt>
                <c:pt idx="1">
                  <c:v>12</c:v>
                </c:pt>
                <c:pt idx="2">
                  <c:v>47</c:v>
                </c:pt>
                <c:pt idx="3">
                  <c:v>47</c:v>
                </c:pt>
              </c:numCache>
            </c:numRef>
          </c:val>
          <c:extLst>
            <c:ext xmlns:c16="http://schemas.microsoft.com/office/drawing/2014/chart" uri="{C3380CC4-5D6E-409C-BE32-E72D297353CC}">
              <c16:uniqueId val="{00000004-E08E-49FE-ACCC-1481B4AC3BA2}"/>
            </c:ext>
          </c:extLst>
        </c:ser>
        <c:dLbls>
          <c:showLegendKey val="0"/>
          <c:showVal val="0"/>
          <c:showCatName val="0"/>
          <c:showSerName val="0"/>
          <c:showPercent val="0"/>
          <c:showBubbleSize val="0"/>
        </c:dLbls>
        <c:gapWidth val="219"/>
        <c:overlap val="25"/>
        <c:axId val="585570944"/>
        <c:axId val="585568320"/>
      </c:barChart>
      <c:lineChart>
        <c:grouping val="standard"/>
        <c:varyColors val="0"/>
        <c:ser>
          <c:idx val="5"/>
          <c:order val="5"/>
          <c:tx>
            <c:strRef>
              <c:f>'[Chart in Microsoft PowerPoint]Sheet1'!$I$8</c:f>
              <c:strCache>
                <c:ptCount val="1"/>
                <c:pt idx="0">
                  <c:v>Innvilget beløp</c:v>
                </c:pt>
              </c:strCache>
            </c:strRef>
          </c:tx>
          <c:spPr>
            <a:ln w="28575" cap="rnd">
              <a:noFill/>
              <a:round/>
            </a:ln>
            <a:effectLst/>
          </c:spPr>
          <c:marker>
            <c:symbol val="diamond"/>
            <c:size val="20"/>
            <c:spPr>
              <a:solidFill>
                <a:schemeClr val="accent6">
                  <a:alpha val="70000"/>
                </a:schemeClr>
              </a:solidFill>
              <a:ln>
                <a:noFill/>
              </a:ln>
              <a:effectLst/>
            </c:spPr>
          </c:marker>
          <c:cat>
            <c:numRef>
              <c:f>'[Chart in Microsoft PowerPoint]Sheet1'!$C$9:$C$12</c:f>
              <c:numCache>
                <c:formatCode>General</c:formatCode>
                <c:ptCount val="4"/>
                <c:pt idx="0">
                  <c:v>2015</c:v>
                </c:pt>
                <c:pt idx="1">
                  <c:v>2016</c:v>
                </c:pt>
                <c:pt idx="2">
                  <c:v>2017</c:v>
                </c:pt>
                <c:pt idx="3">
                  <c:v>2018</c:v>
                </c:pt>
              </c:numCache>
            </c:numRef>
          </c:cat>
          <c:val>
            <c:numRef>
              <c:f>'[Chart in Microsoft PowerPoint]Sheet1'!$I$9:$I$12</c:f>
              <c:numCache>
                <c:formatCode>General</c:formatCode>
                <c:ptCount val="4"/>
                <c:pt idx="0">
                  <c:v>0.2</c:v>
                </c:pt>
                <c:pt idx="1">
                  <c:v>1.6</c:v>
                </c:pt>
                <c:pt idx="2">
                  <c:v>4</c:v>
                </c:pt>
                <c:pt idx="3">
                  <c:v>50.4</c:v>
                </c:pt>
              </c:numCache>
            </c:numRef>
          </c:val>
          <c:smooth val="0"/>
          <c:extLst>
            <c:ext xmlns:c16="http://schemas.microsoft.com/office/drawing/2014/chart" uri="{C3380CC4-5D6E-409C-BE32-E72D297353CC}">
              <c16:uniqueId val="{00000005-E08E-49FE-ACCC-1481B4AC3BA2}"/>
            </c:ext>
          </c:extLst>
        </c:ser>
        <c:dLbls>
          <c:showLegendKey val="0"/>
          <c:showVal val="0"/>
          <c:showCatName val="0"/>
          <c:showSerName val="0"/>
          <c:showPercent val="0"/>
          <c:showBubbleSize val="0"/>
        </c:dLbls>
        <c:marker val="1"/>
        <c:smooth val="0"/>
        <c:axId val="385939392"/>
        <c:axId val="385938080"/>
      </c:lineChart>
      <c:catAx>
        <c:axId val="585570944"/>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cap="none" spc="20" normalizeH="0" baseline="0">
                <a:solidFill>
                  <a:schemeClr val="tx1">
                    <a:lumMod val="65000"/>
                    <a:lumOff val="35000"/>
                  </a:schemeClr>
                </a:solidFill>
                <a:latin typeface="+mn-lt"/>
                <a:ea typeface="+mn-ea"/>
                <a:cs typeface="+mn-cs"/>
              </a:defRPr>
            </a:pPr>
            <a:endParaRPr lang="nb-NO"/>
          </a:p>
        </c:txPr>
        <c:crossAx val="585568320"/>
        <c:crosses val="autoZero"/>
        <c:auto val="1"/>
        <c:lblAlgn val="ctr"/>
        <c:lblOffset val="100"/>
        <c:noMultiLvlLbl val="0"/>
      </c:catAx>
      <c:valAx>
        <c:axId val="585568320"/>
        <c:scaling>
          <c:orientation val="minMax"/>
          <c:max val="55"/>
          <c:min val="0"/>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tx1">
                    <a:lumMod val="65000"/>
                    <a:lumOff val="35000"/>
                  </a:schemeClr>
                </a:solidFill>
                <a:latin typeface="+mn-lt"/>
                <a:ea typeface="+mn-ea"/>
                <a:cs typeface="+mn-cs"/>
              </a:defRPr>
            </a:pPr>
            <a:endParaRPr lang="nb-NO"/>
          </a:p>
        </c:txPr>
        <c:crossAx val="585570944"/>
        <c:crosses val="autoZero"/>
        <c:crossBetween val="between"/>
      </c:valAx>
      <c:valAx>
        <c:axId val="385938080"/>
        <c:scaling>
          <c:orientation val="minMax"/>
          <c:max val="55"/>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tx1">
                    <a:lumMod val="65000"/>
                    <a:lumOff val="35000"/>
                  </a:schemeClr>
                </a:solidFill>
                <a:latin typeface="+mn-lt"/>
                <a:ea typeface="+mn-ea"/>
                <a:cs typeface="+mn-cs"/>
              </a:defRPr>
            </a:pPr>
            <a:endParaRPr lang="nb-NO"/>
          </a:p>
        </c:txPr>
        <c:crossAx val="385939392"/>
        <c:crosses val="max"/>
        <c:crossBetween val="between"/>
      </c:valAx>
      <c:catAx>
        <c:axId val="385939392"/>
        <c:scaling>
          <c:orientation val="minMax"/>
        </c:scaling>
        <c:delete val="1"/>
        <c:axPos val="b"/>
        <c:numFmt formatCode="General" sourceLinked="1"/>
        <c:majorTickMark val="out"/>
        <c:minorTickMark val="none"/>
        <c:tickLblPos val="nextTo"/>
        <c:crossAx val="38593808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3022122234720659E-4"/>
          <c:y val="7.3399283242765581E-2"/>
          <c:w val="0.97342995169082125"/>
          <c:h val="0.76594256755048673"/>
        </c:manualLayout>
      </c:layout>
      <c:pie3DChart>
        <c:varyColors val="1"/>
        <c:ser>
          <c:idx val="0"/>
          <c:order val="0"/>
          <c:tx>
            <c:strRef>
              <c:f>Sheet1!$B$1</c:f>
              <c:strCache>
                <c:ptCount val="1"/>
                <c:pt idx="0">
                  <c:v>Column1</c:v>
                </c:pt>
              </c:strCache>
            </c:strRef>
          </c:tx>
          <c:dPt>
            <c:idx val="0"/>
            <c:bubble3D val="0"/>
            <c:spPr>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5E1D-4805-9A95-A194725820AD}"/>
              </c:ext>
            </c:extLst>
          </c:dPt>
          <c:dPt>
            <c:idx val="1"/>
            <c:bubble3D val="0"/>
            <c:spPr>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5E1D-4805-9A95-A194725820AD}"/>
              </c:ext>
            </c:extLst>
          </c:dPt>
          <c:dPt>
            <c:idx val="2"/>
            <c:bubble3D val="0"/>
            <c:spPr>
              <a:solidFill>
                <a:schemeClr val="accent4">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2-5E1D-4805-9A95-A194725820AD}"/>
              </c:ext>
            </c:extLst>
          </c:dPt>
          <c:dPt>
            <c:idx val="3"/>
            <c:bubble3D val="0"/>
            <c:spPr>
              <a:solidFill>
                <a:srgbClr val="FFF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B5A6-4B1F-8A5E-992BF5D60F2B}"/>
              </c:ext>
            </c:extLst>
          </c:dPt>
          <c:dLbls>
            <c:delete val="1"/>
          </c:dLbls>
          <c:cat>
            <c:strRef>
              <c:f>Sheet1!$A$2:$A$5</c:f>
              <c:strCache>
                <c:ptCount val="4"/>
                <c:pt idx="0">
                  <c:v>Formidling 
</c:v>
                </c:pt>
                <c:pt idx="1">
                  <c:v>Nett</c:v>
                </c:pt>
                <c:pt idx="2">
                  <c:v>Rådgivning og lederstøtte</c:v>
                </c:pt>
                <c:pt idx="3">
                  <c:v>Seksjonsleder</c:v>
                </c:pt>
              </c:strCache>
            </c:strRef>
          </c:cat>
          <c:val>
            <c:numRef>
              <c:f>Sheet1!$B$2:$B$5</c:f>
              <c:numCache>
                <c:formatCode>General</c:formatCode>
                <c:ptCount val="4"/>
                <c:pt idx="0">
                  <c:v>4</c:v>
                </c:pt>
                <c:pt idx="1">
                  <c:v>4.5</c:v>
                </c:pt>
                <c:pt idx="2">
                  <c:v>1</c:v>
                </c:pt>
                <c:pt idx="3">
                  <c:v>1</c:v>
                </c:pt>
              </c:numCache>
            </c:numRef>
          </c:val>
          <c:extLst>
            <c:ext xmlns:c16="http://schemas.microsoft.com/office/drawing/2014/chart" uri="{C3380CC4-5D6E-409C-BE32-E72D297353CC}">
              <c16:uniqueId val="{00000000-5E1D-4805-9A95-A194725820AD}"/>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564102564102564E-2"/>
          <c:y val="3.7037037037037035E-2"/>
          <c:w val="0.96474358974358976"/>
          <c:h val="0.91851851851851851"/>
        </c:manualLayout>
      </c:layout>
      <c:pie3DChart>
        <c:varyColors val="1"/>
        <c:ser>
          <c:idx val="0"/>
          <c:order val="0"/>
          <c:tx>
            <c:strRef>
              <c:f>Sheet1!$B$1</c:f>
              <c:strCache>
                <c:ptCount val="1"/>
                <c:pt idx="0">
                  <c:v>Antall ansatte</c:v>
                </c:pt>
              </c:strCache>
            </c:strRef>
          </c:tx>
          <c:explosion val="2"/>
          <c:dPt>
            <c:idx val="0"/>
            <c:bubble3D val="0"/>
            <c:spPr>
              <a:solidFill>
                <a:srgbClr val="92D050"/>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D5BC-469A-8F60-D3D74513F07F}"/>
              </c:ext>
            </c:extLst>
          </c:dPt>
          <c:dPt>
            <c:idx val="1"/>
            <c:bubble3D val="0"/>
            <c:spPr>
              <a:solidFill>
                <a:srgbClr val="FFFF99"/>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3-D5BC-469A-8F60-D3D74513F07F}"/>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4-D5BC-469A-8F60-D3D74513F07F}"/>
              </c:ext>
            </c:extLst>
          </c:dPt>
          <c:dPt>
            <c:idx val="3"/>
            <c:bubble3D val="0"/>
            <c:spPr>
              <a:solidFill>
                <a:srgbClr val="66CCFF"/>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2-D5BC-469A-8F60-D3D74513F07F}"/>
              </c:ext>
            </c:extLst>
          </c:dPt>
          <c:dLbls>
            <c:dLbl>
              <c:idx val="0"/>
              <c:spPr>
                <a:solidFill>
                  <a:schemeClr val="lt1">
                    <a:alpha val="90000"/>
                  </a:schemeClr>
                </a:solidFill>
                <a:ln w="12700" cap="flat" cmpd="sng" algn="ctr">
                  <a:solidFill>
                    <a:srgbClr val="0070C0"/>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nb-NO"/>
                </a:p>
              </c:txPr>
              <c:dLblPos val="inEnd"/>
              <c:showLegendKey val="0"/>
              <c:showVal val="0"/>
              <c:showCatName val="1"/>
              <c:showSerName val="0"/>
              <c:showPercent val="0"/>
              <c:showBubbleSize val="0"/>
              <c:extLst>
                <c:ext xmlns:c16="http://schemas.microsoft.com/office/drawing/2014/chart" uri="{C3380CC4-5D6E-409C-BE32-E72D297353CC}">
                  <c16:uniqueId val="{00000001-D5BC-469A-8F60-D3D74513F07F}"/>
                </c:ext>
              </c:extLst>
            </c:dLbl>
            <c:dLbl>
              <c:idx val="1"/>
              <c:spPr>
                <a:solidFill>
                  <a:schemeClr val="lt1">
                    <a:alpha val="90000"/>
                  </a:schemeClr>
                </a:solidFill>
                <a:ln w="12700" cap="flat" cmpd="sng" algn="ctr">
                  <a:solidFill>
                    <a:srgbClr val="0070C0"/>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nb-NO"/>
                </a:p>
              </c:txPr>
              <c:dLblPos val="inEnd"/>
              <c:showLegendKey val="0"/>
              <c:showVal val="0"/>
              <c:showCatName val="1"/>
              <c:showSerName val="0"/>
              <c:showPercent val="0"/>
              <c:showBubbleSize val="0"/>
              <c:extLst>
                <c:ext xmlns:c16="http://schemas.microsoft.com/office/drawing/2014/chart" uri="{C3380CC4-5D6E-409C-BE32-E72D297353CC}">
                  <c16:uniqueId val="{00000003-D5BC-469A-8F60-D3D74513F07F}"/>
                </c:ext>
              </c:extLst>
            </c:dLbl>
            <c:dLbl>
              <c:idx val="2"/>
              <c:spPr>
                <a:solidFill>
                  <a:schemeClr val="lt1">
                    <a:alpha val="90000"/>
                  </a:schemeClr>
                </a:solidFill>
                <a:ln w="12700" cap="flat" cmpd="sng" algn="ctr">
                  <a:solidFill>
                    <a:srgbClr val="0070C0"/>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nb-NO"/>
                </a:p>
              </c:txPr>
              <c:dLblPos val="inEnd"/>
              <c:showLegendKey val="0"/>
              <c:showVal val="0"/>
              <c:showCatName val="1"/>
              <c:showSerName val="0"/>
              <c:showPercent val="0"/>
              <c:showBubbleSize val="0"/>
              <c:extLst>
                <c:ext xmlns:c16="http://schemas.microsoft.com/office/drawing/2014/chart" uri="{C3380CC4-5D6E-409C-BE32-E72D297353CC}">
                  <c16:uniqueId val="{00000004-D5BC-469A-8F60-D3D74513F07F}"/>
                </c:ext>
              </c:extLst>
            </c:dLbl>
            <c:dLbl>
              <c:idx val="3"/>
              <c:spPr>
                <a:solidFill>
                  <a:schemeClr val="lt1">
                    <a:alpha val="90000"/>
                  </a:schemeClr>
                </a:solidFill>
                <a:ln w="12700" cap="flat" cmpd="sng" algn="ctr">
                  <a:solidFill>
                    <a:srgbClr val="0070C0"/>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nb-NO"/>
                </a:p>
              </c:txPr>
              <c:dLblPos val="inEnd"/>
              <c:showLegendKey val="0"/>
              <c:showVal val="0"/>
              <c:showCatName val="1"/>
              <c:showSerName val="0"/>
              <c:showPercent val="0"/>
              <c:showBubbleSize val="0"/>
              <c:extLst>
                <c:ext xmlns:c16="http://schemas.microsoft.com/office/drawing/2014/chart" uri="{C3380CC4-5D6E-409C-BE32-E72D297353CC}">
                  <c16:uniqueId val="{00000002-D5BC-469A-8F60-D3D74513F07F}"/>
                </c:ext>
              </c:extLst>
            </c:dLbl>
            <c:spPr>
              <a:ln>
                <a:solidFill>
                  <a:srgbClr val="0070C0"/>
                </a:solidFill>
              </a:ln>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nb-NO"/>
              </a:p>
            </c:txPr>
            <c:dLblPos val="inEnd"/>
            <c:showLegendKey val="0"/>
            <c:showVal val="0"/>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Basis</c:v>
                </c:pt>
                <c:pt idx="1">
                  <c:v>Prosjekt</c:v>
                </c:pt>
                <c:pt idx="2">
                  <c:v>Regnskap</c:v>
                </c:pt>
              </c:strCache>
            </c:strRef>
          </c:cat>
          <c:val>
            <c:numRef>
              <c:f>Sheet1!$B$2:$B$5</c:f>
              <c:numCache>
                <c:formatCode>General</c:formatCode>
                <c:ptCount val="4"/>
                <c:pt idx="0">
                  <c:v>4</c:v>
                </c:pt>
                <c:pt idx="1">
                  <c:v>5</c:v>
                </c:pt>
                <c:pt idx="2">
                  <c:v>5</c:v>
                </c:pt>
              </c:numCache>
            </c:numRef>
          </c:val>
          <c:extLst>
            <c:ext xmlns:c16="http://schemas.microsoft.com/office/drawing/2014/chart" uri="{C3380CC4-5D6E-409C-BE32-E72D297353CC}">
              <c16:uniqueId val="{00000000-D5BC-469A-8F60-D3D74513F07F}"/>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0322136490460019E-2"/>
          <c:y val="0"/>
          <c:w val="0.96474358974358976"/>
          <c:h val="0.91851851851851851"/>
        </c:manualLayout>
      </c:layout>
      <c:pie3DChart>
        <c:varyColors val="1"/>
        <c:ser>
          <c:idx val="0"/>
          <c:order val="0"/>
          <c:tx>
            <c:strRef>
              <c:f>Sheet1!$B$1</c:f>
              <c:strCache>
                <c:ptCount val="1"/>
                <c:pt idx="0">
                  <c:v>Antall ansatte</c:v>
                </c:pt>
              </c:strCache>
            </c:strRef>
          </c:tx>
          <c:explosion val="2"/>
          <c:dPt>
            <c:idx val="0"/>
            <c:bubble3D val="0"/>
            <c:spPr>
              <a:solidFill>
                <a:srgbClr val="92D050"/>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0214-4940-9EFD-65E402516A84}"/>
              </c:ext>
            </c:extLst>
          </c:dPt>
          <c:dPt>
            <c:idx val="1"/>
            <c:bubble3D val="0"/>
            <c:spPr>
              <a:solidFill>
                <a:srgbClr val="FFFF99"/>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3-0214-4940-9EFD-65E402516A84}"/>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5-0214-4940-9EFD-65E402516A84}"/>
              </c:ext>
            </c:extLst>
          </c:dPt>
          <c:dPt>
            <c:idx val="3"/>
            <c:bubble3D val="0"/>
            <c:spPr>
              <a:solidFill>
                <a:srgbClr val="66CCFF"/>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7-0214-4940-9EFD-65E402516A84}"/>
              </c:ext>
            </c:extLst>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c:ext xmlns:c16="http://schemas.microsoft.com/office/drawing/2014/chart" uri="{C3380CC4-5D6E-409C-BE32-E72D297353CC}">
                <c16:uniqueId val="{00000009-0214-4940-9EFD-65E402516A84}"/>
              </c:ext>
            </c:extLst>
          </c:dPt>
          <c:dLbls>
            <c:dLbl>
              <c:idx val="0"/>
              <c:spPr>
                <a:solidFill>
                  <a:schemeClr val="lt1">
                    <a:alpha val="90000"/>
                  </a:schemeClr>
                </a:solidFill>
                <a:ln w="12700" cap="flat" cmpd="sng" algn="ctr">
                  <a:solidFill>
                    <a:srgbClr val="0070C0"/>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nb-NO"/>
                </a:p>
              </c:txPr>
              <c:dLblPos val="inEnd"/>
              <c:showLegendKey val="0"/>
              <c:showVal val="0"/>
              <c:showCatName val="1"/>
              <c:showSerName val="0"/>
              <c:showPercent val="0"/>
              <c:showBubbleSize val="0"/>
              <c:extLst>
                <c:ext xmlns:c16="http://schemas.microsoft.com/office/drawing/2014/chart" uri="{C3380CC4-5D6E-409C-BE32-E72D297353CC}">
                  <c16:uniqueId val="{00000001-0214-4940-9EFD-65E402516A84}"/>
                </c:ext>
              </c:extLst>
            </c:dLbl>
            <c:dLbl>
              <c:idx val="1"/>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r>
                      <a:rPr lang="en-US" dirty="0" smtClean="0"/>
                      <a:t>HMSB</a:t>
                    </a:r>
                    <a:endParaRPr lang="en-US" dirty="0"/>
                  </a:p>
                </c:rich>
              </c:tx>
              <c:spPr>
                <a:solidFill>
                  <a:schemeClr val="lt1">
                    <a:alpha val="90000"/>
                  </a:schemeClr>
                </a:solidFill>
                <a:ln w="12700" cap="flat" cmpd="sng" algn="ctr">
                  <a:solidFill>
                    <a:srgbClr val="0070C0"/>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nb-NO"/>
                </a:p>
              </c:txPr>
              <c:dLblPos val="inEnd"/>
              <c:showLegendKey val="0"/>
              <c:showVal val="0"/>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214-4940-9EFD-65E402516A84}"/>
                </c:ext>
              </c:extLst>
            </c:dLbl>
            <c:dLbl>
              <c:idx val="2"/>
              <c:spPr>
                <a:solidFill>
                  <a:schemeClr val="lt1">
                    <a:alpha val="90000"/>
                  </a:schemeClr>
                </a:solidFill>
                <a:ln w="12700" cap="flat" cmpd="sng" algn="ctr">
                  <a:solidFill>
                    <a:srgbClr val="0070C0"/>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nb-NO"/>
                </a:p>
              </c:txPr>
              <c:dLblPos val="inEnd"/>
              <c:showLegendKey val="0"/>
              <c:showVal val="0"/>
              <c:showCatName val="1"/>
              <c:showSerName val="0"/>
              <c:showPercent val="0"/>
              <c:showBubbleSize val="0"/>
              <c:extLst>
                <c:ext xmlns:c16="http://schemas.microsoft.com/office/drawing/2014/chart" uri="{C3380CC4-5D6E-409C-BE32-E72D297353CC}">
                  <c16:uniqueId val="{00000005-0214-4940-9EFD-65E402516A84}"/>
                </c:ext>
              </c:extLst>
            </c:dLbl>
            <c:dLbl>
              <c:idx val="3"/>
              <c:spPr>
                <a:solidFill>
                  <a:schemeClr val="lt1">
                    <a:alpha val="90000"/>
                  </a:schemeClr>
                </a:solidFill>
                <a:ln w="12700" cap="flat" cmpd="sng" algn="ctr">
                  <a:solidFill>
                    <a:srgbClr val="0070C0"/>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nb-NO"/>
                </a:p>
              </c:txPr>
              <c:dLblPos val="inEnd"/>
              <c:showLegendKey val="0"/>
              <c:showVal val="0"/>
              <c:showCatName val="1"/>
              <c:showSerName val="0"/>
              <c:showPercent val="0"/>
              <c:showBubbleSize val="0"/>
              <c:extLst>
                <c:ext xmlns:c16="http://schemas.microsoft.com/office/drawing/2014/chart" uri="{C3380CC4-5D6E-409C-BE32-E72D297353CC}">
                  <c16:uniqueId val="{00000007-0214-4940-9EFD-65E402516A84}"/>
                </c:ext>
              </c:extLst>
            </c:dLbl>
            <c:dLbl>
              <c:idx val="4"/>
              <c:spPr>
                <a:solidFill>
                  <a:schemeClr val="lt1">
                    <a:alpha val="90000"/>
                  </a:schemeClr>
                </a:solidFill>
                <a:ln w="12700" cap="flat" cmpd="sng" algn="ctr">
                  <a:solidFill>
                    <a:srgbClr val="0070C0"/>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nb-NO"/>
                </a:p>
              </c:txPr>
              <c:dLblPos val="inEnd"/>
              <c:showLegendKey val="0"/>
              <c:showVal val="0"/>
              <c:showCatName val="1"/>
              <c:showSerName val="0"/>
              <c:showPercent val="0"/>
              <c:showBubbleSize val="0"/>
              <c:extLst>
                <c:ext xmlns:c16="http://schemas.microsoft.com/office/drawing/2014/chart" uri="{C3380CC4-5D6E-409C-BE32-E72D297353CC}">
                  <c16:uniqueId val="{00000009-0214-4940-9EFD-65E402516A84}"/>
                </c:ext>
              </c:extLst>
            </c:dLbl>
            <c:spPr>
              <a:ln>
                <a:solidFill>
                  <a:srgbClr val="0070C0"/>
                </a:solidFill>
              </a:ln>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nb-NO"/>
              </a:p>
            </c:txPr>
            <c:dLblPos val="inEnd"/>
            <c:showLegendKey val="0"/>
            <c:showVal val="0"/>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4"/>
                <c:pt idx="0">
                  <c:v>personalforvaltning</c:v>
                </c:pt>
                <c:pt idx="1">
                  <c:v>HSMB</c:v>
                </c:pt>
                <c:pt idx="2">
                  <c:v>HR</c:v>
                </c:pt>
                <c:pt idx="3">
                  <c:v>Arkiv</c:v>
                </c:pt>
              </c:strCache>
            </c:strRef>
          </c:cat>
          <c:val>
            <c:numRef>
              <c:f>Sheet1!$B$2:$B$6</c:f>
              <c:numCache>
                <c:formatCode>General</c:formatCode>
                <c:ptCount val="5"/>
                <c:pt idx="0">
                  <c:v>6</c:v>
                </c:pt>
                <c:pt idx="1">
                  <c:v>0.5</c:v>
                </c:pt>
                <c:pt idx="2">
                  <c:v>3.5</c:v>
                </c:pt>
                <c:pt idx="3">
                  <c:v>4</c:v>
                </c:pt>
              </c:numCache>
            </c:numRef>
          </c:val>
          <c:extLst>
            <c:ext xmlns:c16="http://schemas.microsoft.com/office/drawing/2014/chart" uri="{C3380CC4-5D6E-409C-BE32-E72D297353CC}">
              <c16:uniqueId val="{00000008-0214-4940-9EFD-65E402516A84}"/>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ofPieChart>
        <c:ofPieType val="pie"/>
        <c:varyColors val="1"/>
        <c:ser>
          <c:idx val="0"/>
          <c:order val="0"/>
          <c:tx>
            <c:strRef>
              <c:f>Sheet1!$B$17</c:f>
              <c:strCache>
                <c:ptCount val="1"/>
                <c:pt idx="0">
                  <c:v>Fordeling av IT-årsverk (totalt 13,5 åv)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EB2-497D-9F00-FFE3C779B59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EB2-497D-9F00-FFE3C779B59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EB2-497D-9F00-FFE3C779B59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EB2-497D-9F00-FFE3C779B59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EB2-497D-9F00-FFE3C779B59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EB2-497D-9F00-FFE3C779B59C}"/>
              </c:ext>
            </c:extLst>
          </c:dPt>
          <c:dLbls>
            <c:numFmt formatCode="#,##0.0"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dk1">
                        <a:lumMod val="65000"/>
                        <a:lumOff val="35000"/>
                      </a:schemeClr>
                    </a:solidFill>
                    <a:latin typeface="+mn-lt"/>
                    <a:ea typeface="+mn-ea"/>
                    <a:cs typeface="+mn-cs"/>
                  </a:defRPr>
                </a:pPr>
                <a:endParaRPr lang="nb-NO"/>
              </a:p>
            </c:txPr>
            <c:dLblPos val="bestFit"/>
            <c:showLegendKey val="0"/>
            <c:showVal val="1"/>
            <c:showCatName val="1"/>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Sheet1!$A$18:$A$22</c:f>
              <c:strCache>
                <c:ptCount val="5"/>
                <c:pt idx="0">
                  <c:v>Fagnær IT-støtte</c:v>
                </c:pt>
                <c:pt idx="1">
                  <c:v>Innkjøp av datamaskiner, programvare og datarekvisita</c:v>
                </c:pt>
                <c:pt idx="2">
                  <c:v>Brukerstøtte for basis IT-tjenester</c:v>
                </c:pt>
                <c:pt idx="3">
                  <c:v>Drift av arbeidsstasjoner/datamaskiner</c:v>
                </c:pt>
                <c:pt idx="4">
                  <c:v>AV, nettverk, frikjøp, mm</c:v>
                </c:pt>
              </c:strCache>
            </c:strRef>
          </c:cat>
          <c:val>
            <c:numRef>
              <c:f>Sheet1!$B$18:$B$22</c:f>
              <c:numCache>
                <c:formatCode>General</c:formatCode>
                <c:ptCount val="5"/>
                <c:pt idx="0">
                  <c:v>3</c:v>
                </c:pt>
                <c:pt idx="1">
                  <c:v>1</c:v>
                </c:pt>
                <c:pt idx="2">
                  <c:v>1.3</c:v>
                </c:pt>
                <c:pt idx="3">
                  <c:v>4</c:v>
                </c:pt>
                <c:pt idx="4">
                  <c:v>4.2</c:v>
                </c:pt>
              </c:numCache>
            </c:numRef>
          </c:val>
          <c:extLst>
            <c:ext xmlns:c16="http://schemas.microsoft.com/office/drawing/2014/chart" uri="{C3380CC4-5D6E-409C-BE32-E72D297353CC}">
              <c16:uniqueId val="{0000000C-5EB2-497D-9F00-FFE3C779B59C}"/>
            </c:ext>
          </c:extLst>
        </c:ser>
        <c:dLbls>
          <c:showLegendKey val="0"/>
          <c:showVal val="0"/>
          <c:showCatName val="0"/>
          <c:showSerName val="0"/>
          <c:showPercent val="0"/>
          <c:showBubbleSize val="0"/>
          <c:showLeaderLines val="0"/>
        </c:dLbls>
        <c:gapWidth val="150"/>
        <c:splitType val="cust"/>
        <c:custSplit>
          <c:secondPiePt val="1"/>
          <c:secondPiePt val="2"/>
          <c:secondPiePt val="3"/>
        </c:custSplit>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nb-NO"/>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chemeClr val="accent1"/>
              </a:solidFill>
              <a:round/>
            </a:ln>
            <a:effectLst/>
          </c:spPr>
          <c:marker>
            <c:symbol val="none"/>
          </c:marker>
          <c:cat>
            <c:numRef>
              <c:f>Sheet1!$A$1:$A$12</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Sheet1!$B$1:$B$12</c:f>
              <c:numCache>
                <c:formatCode>General</c:formatCode>
                <c:ptCount val="12"/>
                <c:pt idx="0">
                  <c:v>21.6</c:v>
                </c:pt>
                <c:pt idx="1">
                  <c:v>22.4</c:v>
                </c:pt>
                <c:pt idx="2">
                  <c:v>19</c:v>
                </c:pt>
                <c:pt idx="3">
                  <c:v>18</c:v>
                </c:pt>
                <c:pt idx="4">
                  <c:v>17</c:v>
                </c:pt>
                <c:pt idx="5">
                  <c:v>15</c:v>
                </c:pt>
                <c:pt idx="6">
                  <c:v>17</c:v>
                </c:pt>
                <c:pt idx="7">
                  <c:v>16</c:v>
                </c:pt>
                <c:pt idx="8">
                  <c:v>16</c:v>
                </c:pt>
                <c:pt idx="9">
                  <c:v>16</c:v>
                </c:pt>
                <c:pt idx="10">
                  <c:v>16</c:v>
                </c:pt>
                <c:pt idx="11">
                  <c:v>13</c:v>
                </c:pt>
              </c:numCache>
            </c:numRef>
          </c:val>
          <c:smooth val="0"/>
          <c:extLst>
            <c:ext xmlns:c16="http://schemas.microsoft.com/office/drawing/2014/chart" uri="{C3380CC4-5D6E-409C-BE32-E72D297353CC}">
              <c16:uniqueId val="{00000000-6AE3-4757-9EA4-467F234C8700}"/>
            </c:ext>
          </c:extLst>
        </c:ser>
        <c:dLbls>
          <c:showLegendKey val="0"/>
          <c:showVal val="0"/>
          <c:showCatName val="0"/>
          <c:showSerName val="0"/>
          <c:showPercent val="0"/>
          <c:showBubbleSize val="0"/>
        </c:dLbls>
        <c:smooth val="0"/>
        <c:axId val="653953192"/>
        <c:axId val="653959752"/>
      </c:lineChart>
      <c:catAx>
        <c:axId val="653953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653959752"/>
        <c:crosses val="autoZero"/>
        <c:auto val="1"/>
        <c:lblAlgn val="ctr"/>
        <c:lblOffset val="100"/>
        <c:noMultiLvlLbl val="0"/>
      </c:catAx>
      <c:valAx>
        <c:axId val="653959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653953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b-NO"/>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0.20804</cdr:x>
      <cdr:y>0.0589</cdr:y>
    </cdr:from>
    <cdr:to>
      <cdr:x>0.39851</cdr:x>
      <cdr:y>0.24549</cdr:y>
    </cdr:to>
    <cdr:sp macro="" textlink="">
      <cdr:nvSpPr>
        <cdr:cNvPr id="2" name="TextBox 1"/>
        <cdr:cNvSpPr txBox="1"/>
      </cdr:nvSpPr>
      <cdr:spPr>
        <a:xfrm xmlns:a="http://schemas.openxmlformats.org/drawingml/2006/main">
          <a:off x="998711" y="28865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nb-NO" sz="1200" b="1" dirty="0"/>
            <a:t>S</a:t>
          </a:r>
          <a:r>
            <a:rPr lang="nb-NO" sz="1200" b="1" dirty="0" smtClean="0"/>
            <a:t>eksjonssjef</a:t>
          </a:r>
          <a:endParaRPr lang="nb-NO" sz="1200" b="1" dirty="0"/>
        </a:p>
      </cdr:txBody>
    </cdr:sp>
  </cdr:relSizeAnchor>
  <cdr:relSizeAnchor xmlns:cdr="http://schemas.openxmlformats.org/drawingml/2006/chartDrawing">
    <cdr:from>
      <cdr:x>0.32804</cdr:x>
      <cdr:y>0.10298</cdr:y>
    </cdr:from>
    <cdr:to>
      <cdr:x>0.35804</cdr:x>
      <cdr:y>0.17685</cdr:y>
    </cdr:to>
    <cdr:cxnSp macro="">
      <cdr:nvCxnSpPr>
        <cdr:cNvPr id="4" name="Straight Connector 3"/>
        <cdr:cNvCxnSpPr/>
      </cdr:nvCxnSpPr>
      <cdr:spPr bwMode="auto">
        <a:xfrm xmlns:a="http://schemas.openxmlformats.org/drawingml/2006/main">
          <a:off x="1574775" y="504676"/>
          <a:ext cx="144016" cy="362002"/>
        </a:xfrm>
        <a:prstGeom xmlns:a="http://schemas.openxmlformats.org/drawingml/2006/main" prst="line">
          <a:avLst/>
        </a:prstGeom>
        <a:solidFill xmlns:a="http://schemas.openxmlformats.org/drawingml/2006/main">
          <a:schemeClr val="accent1"/>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cdr:spPr>
    </cdr:cxnSp>
  </cdr:relSizeAnchor>
</c:userShapes>
</file>

<file path=ppt/drawings/drawing2.xml><?xml version="1.0" encoding="utf-8"?>
<c:userShapes xmlns:c="http://schemas.openxmlformats.org/drawingml/2006/chart">
  <cdr:relSizeAnchor xmlns:cdr="http://schemas.openxmlformats.org/drawingml/2006/chartDrawing">
    <cdr:from>
      <cdr:x>0.69884</cdr:x>
      <cdr:y>0.07886</cdr:y>
    </cdr:from>
    <cdr:to>
      <cdr:x>0.98961</cdr:x>
      <cdr:y>0.43585</cdr:y>
    </cdr:to>
    <cdr:sp macro="" textlink="">
      <cdr:nvSpPr>
        <cdr:cNvPr id="3" name="TextBox 2"/>
        <cdr:cNvSpPr txBox="1"/>
      </cdr:nvSpPr>
      <cdr:spPr>
        <a:xfrm xmlns:a="http://schemas.openxmlformats.org/drawingml/2006/main">
          <a:off x="5538192" y="270396"/>
          <a:ext cx="2304256" cy="12241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nb-NO"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0.69884</cdr:x>
      <cdr:y>0.07886</cdr:y>
    </cdr:from>
    <cdr:to>
      <cdr:x>0.98961</cdr:x>
      <cdr:y>0.43585</cdr:y>
    </cdr:to>
    <cdr:sp macro="" textlink="">
      <cdr:nvSpPr>
        <cdr:cNvPr id="3" name="TextBox 2"/>
        <cdr:cNvSpPr txBox="1"/>
      </cdr:nvSpPr>
      <cdr:spPr>
        <a:xfrm xmlns:a="http://schemas.openxmlformats.org/drawingml/2006/main">
          <a:off x="5538192" y="270396"/>
          <a:ext cx="2304256" cy="12241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nb-NO" sz="1100" dirty="0"/>
        </a:p>
      </cdr:txBody>
    </cdr:sp>
  </cdr:relSizeAnchor>
  <cdr:relSizeAnchor xmlns:cdr="http://schemas.openxmlformats.org/drawingml/2006/chartDrawing">
    <cdr:from>
      <cdr:x>0.06719</cdr:x>
      <cdr:y>0.39909</cdr:y>
    </cdr:from>
    <cdr:to>
      <cdr:x>0.25551</cdr:x>
      <cdr:y>1</cdr:y>
    </cdr:to>
    <cdr:sp macro="" textlink="">
      <cdr:nvSpPr>
        <cdr:cNvPr id="2" name="TextBox 1"/>
        <cdr:cNvSpPr txBox="1"/>
      </cdr:nvSpPr>
      <cdr:spPr>
        <a:xfrm xmlns:a="http://schemas.openxmlformats.org/drawingml/2006/main">
          <a:off x="554340" y="1512168"/>
          <a:ext cx="1553742" cy="22768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nb-NO" b="1" dirty="0" smtClean="0"/>
            <a:t>HR (3,5): </a:t>
          </a:r>
        </a:p>
        <a:p xmlns:a="http://schemas.openxmlformats.org/drawingml/2006/main">
          <a:r>
            <a:rPr lang="nb-NO" sz="1100" dirty="0" smtClean="0"/>
            <a:t>Rådgivning, lederstøtte, konflikthåndtering, personalsaker, ARK, lønnsforhandlinger</a:t>
          </a:r>
          <a:r>
            <a:rPr lang="nb-NO" dirty="0" smtClean="0"/>
            <a:t>,</a:t>
          </a:r>
          <a:br>
            <a:rPr lang="nb-NO" dirty="0" smtClean="0"/>
          </a:br>
          <a:r>
            <a:rPr lang="nb-NO" dirty="0" smtClean="0"/>
            <a:t>LAMU, juridisk rådgivning, oppsigelser, kartlegginger, leder-opplæring, utvikling, </a:t>
          </a:r>
        </a:p>
        <a:p xmlns:a="http://schemas.openxmlformats.org/drawingml/2006/main">
          <a:r>
            <a:rPr lang="nb-NO" dirty="0"/>
            <a:t>l</a:t>
          </a:r>
          <a:r>
            <a:rPr lang="nb-NO" dirty="0" smtClean="0"/>
            <a:t>ikestillings og mangfold  </a:t>
          </a:r>
          <a:endParaRPr lang="nb-NO" sz="1100" dirty="0"/>
        </a:p>
      </cdr:txBody>
    </cdr:sp>
  </cdr:relSizeAnchor>
  <cdr:relSizeAnchor xmlns:cdr="http://schemas.openxmlformats.org/drawingml/2006/chartDrawing">
    <cdr:from>
      <cdr:x>0.8591</cdr:x>
      <cdr:y>0.15466</cdr:y>
    </cdr:from>
    <cdr:to>
      <cdr:x>0.86464</cdr:x>
      <cdr:y>0.168</cdr:y>
    </cdr:to>
    <cdr:sp macro="" textlink="">
      <cdr:nvSpPr>
        <cdr:cNvPr id="4" name="TextBox 3"/>
        <cdr:cNvSpPr txBox="1"/>
      </cdr:nvSpPr>
      <cdr:spPr>
        <a:xfrm xmlns:a="http://schemas.openxmlformats.org/drawingml/2006/main">
          <a:off x="7088068" y="530345"/>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nb-NO" sz="1100" dirty="0"/>
        </a:p>
      </cdr:txBody>
    </cdr:sp>
  </cdr:relSizeAnchor>
  <cdr:relSizeAnchor xmlns:cdr="http://schemas.openxmlformats.org/drawingml/2006/chartDrawing">
    <cdr:from>
      <cdr:x>0.88917</cdr:x>
      <cdr:y>0.084</cdr:y>
    </cdr:from>
    <cdr:to>
      <cdr:x>1</cdr:x>
      <cdr:y>0.35067</cdr:y>
    </cdr:to>
    <cdr:sp macro="" textlink="">
      <cdr:nvSpPr>
        <cdr:cNvPr id="5" name="TextBox 4"/>
        <cdr:cNvSpPr txBox="1"/>
      </cdr:nvSpPr>
      <cdr:spPr>
        <a:xfrm xmlns:a="http://schemas.openxmlformats.org/drawingml/2006/main">
          <a:off x="7664132" y="28803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nb-NO" sz="1100" dirty="0"/>
        </a:p>
      </cdr:txBody>
    </cdr:sp>
  </cdr:relSizeAnchor>
  <cdr:relSizeAnchor xmlns:cdr="http://schemas.openxmlformats.org/drawingml/2006/chartDrawing">
    <cdr:from>
      <cdr:x>0.88917</cdr:x>
      <cdr:y>0.126</cdr:y>
    </cdr:from>
    <cdr:to>
      <cdr:x>1</cdr:x>
      <cdr:y>0.39266</cdr:y>
    </cdr:to>
    <cdr:sp macro="" textlink="">
      <cdr:nvSpPr>
        <cdr:cNvPr id="6" name="TextBox 5"/>
        <cdr:cNvSpPr txBox="1"/>
      </cdr:nvSpPr>
      <cdr:spPr>
        <a:xfrm xmlns:a="http://schemas.openxmlformats.org/drawingml/2006/main">
          <a:off x="7520116" y="43204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nb-NO" sz="1100" dirty="0"/>
        </a:p>
      </cdr:txBody>
    </cdr:sp>
  </cdr:relSizeAnchor>
  <cdr:relSizeAnchor xmlns:cdr="http://schemas.openxmlformats.org/drawingml/2006/chartDrawing">
    <cdr:from>
      <cdr:x>0.77183</cdr:x>
      <cdr:y>0.084</cdr:y>
    </cdr:from>
    <cdr:to>
      <cdr:x>0.99002</cdr:x>
      <cdr:y>0.48299</cdr:y>
    </cdr:to>
    <cdr:sp macro="" textlink="">
      <cdr:nvSpPr>
        <cdr:cNvPr id="7" name="TextBox 6"/>
        <cdr:cNvSpPr txBox="1"/>
      </cdr:nvSpPr>
      <cdr:spPr>
        <a:xfrm xmlns:a="http://schemas.openxmlformats.org/drawingml/2006/main">
          <a:off x="6367988" y="288032"/>
          <a:ext cx="1800200" cy="13681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nb-NO" b="1" dirty="0" smtClean="0"/>
            <a:t>Personalforvaltning (6):</a:t>
          </a:r>
        </a:p>
        <a:p xmlns:a="http://schemas.openxmlformats.org/drawingml/2006/main">
          <a:r>
            <a:rPr lang="nb-NO" dirty="0" smtClean="0"/>
            <a:t>Generell saksbehandling, arbeidsavtaler, opprykk, foreldre-permisjon,</a:t>
          </a:r>
        </a:p>
        <a:p xmlns:a="http://schemas.openxmlformats.org/drawingml/2006/main">
          <a:r>
            <a:rPr lang="nb-NO" dirty="0"/>
            <a:t>t</a:t>
          </a:r>
          <a:r>
            <a:rPr lang="nb-NO" sz="1100" dirty="0" smtClean="0"/>
            <a:t>ilsettinger, forlengelser, oppsigelser, </a:t>
          </a:r>
        </a:p>
        <a:p xmlns:a="http://schemas.openxmlformats.org/drawingml/2006/main">
          <a:r>
            <a:rPr lang="nb-NO" dirty="0" smtClean="0"/>
            <a:t>TUV,TUTA</a:t>
          </a:r>
          <a:endParaRPr lang="nb-NO" sz="1100" dirty="0"/>
        </a:p>
      </cdr:txBody>
    </cdr:sp>
  </cdr:relSizeAnchor>
  <cdr:relSizeAnchor xmlns:cdr="http://schemas.openxmlformats.org/drawingml/2006/chartDrawing">
    <cdr:from>
      <cdr:x>0.69328</cdr:x>
      <cdr:y>0.79799</cdr:y>
    </cdr:from>
    <cdr:to>
      <cdr:x>0.91147</cdr:x>
      <cdr:y>0.94499</cdr:y>
    </cdr:to>
    <cdr:sp macro="" textlink="">
      <cdr:nvSpPr>
        <cdr:cNvPr id="8" name="TextBox 7"/>
        <cdr:cNvSpPr txBox="1"/>
      </cdr:nvSpPr>
      <cdr:spPr>
        <a:xfrm xmlns:a="http://schemas.openxmlformats.org/drawingml/2006/main">
          <a:off x="5719916" y="2736304"/>
          <a:ext cx="1800200" cy="5040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nb-NO" sz="1100" dirty="0"/>
        </a:p>
      </cdr:txBody>
    </cdr:sp>
  </cdr:relSizeAnchor>
  <cdr:relSizeAnchor xmlns:cdr="http://schemas.openxmlformats.org/drawingml/2006/chartDrawing">
    <cdr:from>
      <cdr:x>0.71073</cdr:x>
      <cdr:y>0.73333</cdr:y>
    </cdr:from>
    <cdr:to>
      <cdr:x>0.82156</cdr:x>
      <cdr:y>1</cdr:y>
    </cdr:to>
    <cdr:sp macro="" textlink="">
      <cdr:nvSpPr>
        <cdr:cNvPr id="9" name="TextBox 8"/>
        <cdr:cNvSpPr txBox="1"/>
      </cdr:nvSpPr>
      <cdr:spPr>
        <a:xfrm xmlns:a="http://schemas.openxmlformats.org/drawingml/2006/main">
          <a:off x="5863932" y="273630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nb-NO" sz="1100" dirty="0"/>
        </a:p>
      </cdr:txBody>
    </cdr:sp>
  </cdr:relSizeAnchor>
  <cdr:relSizeAnchor xmlns:cdr="http://schemas.openxmlformats.org/drawingml/2006/chartDrawing">
    <cdr:from>
      <cdr:x>0.62346</cdr:x>
      <cdr:y>0.83619</cdr:y>
    </cdr:from>
    <cdr:to>
      <cdr:x>0.85911</cdr:x>
      <cdr:y>1</cdr:y>
    </cdr:to>
    <cdr:sp macro="" textlink="">
      <cdr:nvSpPr>
        <cdr:cNvPr id="10" name="TextBox 9"/>
        <cdr:cNvSpPr txBox="1"/>
      </cdr:nvSpPr>
      <cdr:spPr>
        <a:xfrm xmlns:a="http://schemas.openxmlformats.org/drawingml/2006/main">
          <a:off x="5143852" y="3168352"/>
          <a:ext cx="1944240" cy="6206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nb-NO" sz="1100" b="1" dirty="0" smtClean="0"/>
            <a:t>HMSB (0,5):</a:t>
          </a:r>
        </a:p>
        <a:p xmlns:a="http://schemas.openxmlformats.org/drawingml/2006/main">
          <a:r>
            <a:rPr lang="nb-NO" sz="1100" dirty="0" smtClean="0"/>
            <a:t>Saksbehandling innen HMS</a:t>
          </a:r>
        </a:p>
        <a:p xmlns:a="http://schemas.openxmlformats.org/drawingml/2006/main">
          <a:r>
            <a:rPr lang="nb-NO" dirty="0" smtClean="0"/>
            <a:t>beredskapskoordinator</a:t>
          </a:r>
          <a:endParaRPr lang="nb-NO"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pPr>
              <a:defRPr/>
            </a:pPr>
            <a:fld id="{FF96CA69-8CB8-6A47-82C3-6A0F2BDEBC7E}" type="datetime1">
              <a:rPr lang="nb-NO"/>
              <a:pPr>
                <a:defRPr/>
              </a:pPr>
              <a:t>07.06.2019</a:t>
            </a:fld>
            <a:endParaRPr lang="nb-NO"/>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pPr>
              <a:defRPr/>
            </a:pPr>
            <a:fld id="{635F71D7-853D-3A46-93BE-6980DB6B9B34}" type="slidenum">
              <a:rPr lang="nb-NO"/>
              <a:pPr>
                <a:defRPr/>
              </a:pPr>
              <a:t>‹#›</a:t>
            </a:fld>
            <a:endParaRPr lang="nb-NO"/>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pPr>
              <a:defRPr/>
            </a:pPr>
            <a:fld id="{5BD453FA-84A3-5041-A796-F32BF5015898}" type="datetime1">
              <a:rPr lang="nb-NO"/>
              <a:pPr>
                <a:defRPr/>
              </a:pPr>
              <a:t>07.06.2019</a:t>
            </a:fld>
            <a:endParaRPr lang="nb-NO"/>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pPr>
              <a:defRPr/>
            </a:pPr>
            <a:endParaRPr lang="nb-NO"/>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pPr>
              <a:defRPr/>
            </a:pPr>
            <a:fld id="{7DC78934-67B8-7D4A-B59B-945A4C5A2877}" type="slidenum">
              <a:rPr lang="nb-NO"/>
              <a:pPr>
                <a:defRPr/>
              </a:pPr>
              <a:t>‹#›</a:t>
            </a:fld>
            <a:endParaRPr lang="nb-NO"/>
          </a:p>
        </p:txBody>
      </p:sp>
    </p:spTree>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4216495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Frikjøp:</a:t>
            </a:r>
            <a:r>
              <a:rPr lang="nb-NO" baseline="0" dirty="0" smtClean="0"/>
              <a:t> Frank og Heidi</a:t>
            </a:r>
          </a:p>
          <a:p>
            <a:r>
              <a:rPr lang="nb-NO" baseline="0" dirty="0" smtClean="0"/>
              <a:t>Brukerstøtte for basis IT-tjenester: HF kjøper ett </a:t>
            </a:r>
            <a:r>
              <a:rPr lang="nb-NO" baseline="0" dirty="0" err="1" smtClean="0"/>
              <a:t>åv</a:t>
            </a:r>
            <a:r>
              <a:rPr lang="nb-NO" baseline="0" dirty="0" smtClean="0"/>
              <a:t> hos Houston.</a:t>
            </a:r>
          </a:p>
          <a:p>
            <a:r>
              <a:rPr lang="nb-NO" dirty="0" smtClean="0"/>
              <a:t>Samlet i felles seksjon i 1997. Sentralisert i perioden 2008-2010. </a:t>
            </a:r>
          </a:p>
          <a:p>
            <a:r>
              <a:rPr lang="nb-NO" dirty="0" smtClean="0"/>
              <a:t>Digitale medier i læring og forskning (DMLF) opprettet i 2008. </a:t>
            </a:r>
          </a:p>
          <a:p>
            <a:r>
              <a:rPr lang="nb-NO" dirty="0" smtClean="0"/>
              <a:t>Siden 2012 har Houston/USIT vært førstelinje for alle ansatte. For studenter fra 2018.</a:t>
            </a:r>
          </a:p>
          <a:p>
            <a:r>
              <a:rPr lang="nb-NO" dirty="0" smtClean="0"/>
              <a:t>Bistår instituttene med alle aspekt rundt IT-drift og anskaffelser. Involvert i tilsettinger, anskaffelser, prosjektsøknader, eksamens- forberedelser og gjennomføring. </a:t>
            </a:r>
          </a:p>
          <a:p>
            <a:r>
              <a:rPr lang="nb-NO" dirty="0" err="1" smtClean="0"/>
              <a:t>Ca</a:t>
            </a:r>
            <a:r>
              <a:rPr lang="nb-NO" dirty="0" smtClean="0"/>
              <a:t> 2 </a:t>
            </a:r>
            <a:r>
              <a:rPr lang="nb-NO" dirty="0" err="1" smtClean="0"/>
              <a:t>åv</a:t>
            </a:r>
            <a:r>
              <a:rPr lang="nb-NO" dirty="0" smtClean="0"/>
              <a:t> frikjøpt til </a:t>
            </a:r>
            <a:r>
              <a:rPr lang="nb-NO" dirty="0" err="1" smtClean="0"/>
              <a:t>fagnær</a:t>
            </a:r>
            <a:r>
              <a:rPr lang="nb-NO" dirty="0" smtClean="0"/>
              <a:t> IT-støtte. </a:t>
            </a:r>
          </a:p>
          <a:p>
            <a:r>
              <a:rPr lang="nb-NO" dirty="0" smtClean="0"/>
              <a:t>Seksjonen dekker tre hovedområder: </a:t>
            </a:r>
            <a:r>
              <a:rPr lang="nb-NO" dirty="0" err="1" smtClean="0"/>
              <a:t>Fagnær</a:t>
            </a:r>
            <a:r>
              <a:rPr lang="nb-NO" dirty="0" smtClean="0"/>
              <a:t> IT-støtte (4åv), IT-drift(6,3 </a:t>
            </a:r>
            <a:r>
              <a:rPr lang="nb-NO" dirty="0" err="1" smtClean="0"/>
              <a:t>åv</a:t>
            </a:r>
            <a:r>
              <a:rPr lang="nb-NO" dirty="0" smtClean="0"/>
              <a:t>) og AV-drift (3åv).</a:t>
            </a:r>
          </a:p>
          <a:p>
            <a:r>
              <a:rPr lang="nb-NO" dirty="0" smtClean="0"/>
              <a:t>Overtok drift av Roma (2004), Fellesinnkjøp av datamaskiner (2006), Samlokalisering (2008-10), Serviceerklæring (2012), standardisert AV-utstyr i undervisningsrom (2015), Avviklet lokalt dataserverrom (2016), avviklet instituttrunder i HF-komplekset (2016), Innfasing av </a:t>
            </a:r>
            <a:r>
              <a:rPr lang="nb-NO" dirty="0" err="1" smtClean="0"/>
              <a:t>laptop</a:t>
            </a:r>
            <a:r>
              <a:rPr lang="nb-NO" dirty="0" smtClean="0"/>
              <a:t>/mobilt kontor (2017-), avviklet lokal student-it (2018-19)</a:t>
            </a:r>
          </a:p>
          <a:p>
            <a:r>
              <a:rPr lang="nb-NO" dirty="0" smtClean="0"/>
              <a:t>Inntekter: utviklingsprosjekter(DMLF (1,2 </a:t>
            </a:r>
            <a:r>
              <a:rPr lang="nb-NO" dirty="0" err="1" smtClean="0"/>
              <a:t>åv</a:t>
            </a:r>
            <a:r>
              <a:rPr lang="nb-NO" dirty="0" smtClean="0"/>
              <a:t>)), </a:t>
            </a:r>
            <a:r>
              <a:rPr lang="nb-NO" dirty="0" err="1" smtClean="0"/>
              <a:t>labdrift</a:t>
            </a:r>
            <a:r>
              <a:rPr lang="nb-NO" dirty="0" smtClean="0"/>
              <a:t> (</a:t>
            </a:r>
            <a:r>
              <a:rPr lang="nb-NO" dirty="0" err="1" smtClean="0"/>
              <a:t>imv</a:t>
            </a:r>
            <a:r>
              <a:rPr lang="nb-NO" dirty="0" smtClean="0"/>
              <a:t> og ML (0,75 </a:t>
            </a:r>
            <a:r>
              <a:rPr lang="nb-NO" dirty="0" err="1" smtClean="0"/>
              <a:t>åv</a:t>
            </a:r>
            <a:r>
              <a:rPr lang="nb-NO" dirty="0" smtClean="0"/>
              <a:t>)), STK, 0,3 </a:t>
            </a:r>
            <a:r>
              <a:rPr lang="nb-NO" dirty="0" err="1" smtClean="0"/>
              <a:t>åv</a:t>
            </a:r>
            <a:endParaRPr lang="nb-NO" dirty="0" smtClean="0"/>
          </a:p>
          <a:p>
            <a:endParaRPr lang="nb-NO" dirty="0" smtClean="0"/>
          </a:p>
          <a:p>
            <a:endParaRPr lang="nb-NO" dirty="0"/>
          </a:p>
        </p:txBody>
      </p:sp>
    </p:spTree>
    <p:extLst>
      <p:ext uri="{BB962C8B-B14F-4D97-AF65-F5344CB8AC3E}">
        <p14:creationId xmlns:p14="http://schemas.microsoft.com/office/powerpoint/2010/main" val="1796665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Alle i oppstart.</a:t>
            </a:r>
          </a:p>
          <a:p>
            <a:r>
              <a:rPr lang="nb-NO" dirty="0" smtClean="0"/>
              <a:t>Fokus</a:t>
            </a:r>
            <a:r>
              <a:rPr lang="nb-NO" baseline="0" dirty="0" smtClean="0"/>
              <a:t> nå på prosjektplaner og definering av gevinstrealisering.</a:t>
            </a:r>
          </a:p>
          <a:p>
            <a:r>
              <a:rPr lang="nb-NO" baseline="0" dirty="0" smtClean="0"/>
              <a:t>Tenke gjennomgående for hele organisasjonen.</a:t>
            </a:r>
          </a:p>
          <a:p>
            <a:endParaRPr lang="nb-NO" baseline="0" dirty="0" smtClean="0"/>
          </a:p>
          <a:p>
            <a:r>
              <a:rPr lang="nb-NO" baseline="0" dirty="0" smtClean="0"/>
              <a:t>IT: Masterplan for IT</a:t>
            </a:r>
            <a:endParaRPr lang="nb-NO" dirty="0"/>
          </a:p>
        </p:txBody>
      </p:sp>
    </p:spTree>
    <p:extLst>
      <p:ext uri="{BB962C8B-B14F-4D97-AF65-F5344CB8AC3E}">
        <p14:creationId xmlns:p14="http://schemas.microsoft.com/office/powerpoint/2010/main" val="275737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nb-NO" dirty="0"/>
              <a:t>Kort om programmet</a:t>
            </a:r>
          </a:p>
          <a:p>
            <a:r>
              <a:rPr lang="nb-NO" dirty="0"/>
              <a:t>Vi skal i dag presentere</a:t>
            </a:r>
            <a:r>
              <a:rPr lang="nb-NO" baseline="0" dirty="0"/>
              <a:t>  </a:t>
            </a:r>
            <a:r>
              <a:rPr lang="nb-NO" dirty="0"/>
              <a:t>4 prosjekter, og 2 metoder.</a:t>
            </a:r>
          </a:p>
          <a:p>
            <a:endParaRPr lang="nb-NO" baseline="0" dirty="0"/>
          </a:p>
          <a:p>
            <a:pPr marL="171450" indent="-171450">
              <a:buFont typeface="Arial" panose="020B0604020202020204" pitchFamily="34" charset="0"/>
              <a:buChar char="•"/>
            </a:pPr>
            <a:r>
              <a:rPr lang="nb-NO" baseline="0" dirty="0"/>
              <a:t>Vi lager det som er program for at:</a:t>
            </a:r>
          </a:p>
          <a:p>
            <a:pPr marL="171450" indent="-171450">
              <a:buFont typeface="Arial" panose="020B0604020202020204" pitchFamily="34" charset="0"/>
              <a:buChar char="•"/>
            </a:pPr>
            <a:r>
              <a:rPr lang="nb-NO" baseline="0" dirty="0"/>
              <a:t>Vi kan samkjøre ressurser slik at vi ikke går i beina på hverandre.</a:t>
            </a:r>
          </a:p>
          <a:p>
            <a:pPr marL="171450" indent="-171450">
              <a:buFont typeface="Arial" panose="020B0604020202020204" pitchFamily="34" charset="0"/>
              <a:buChar char="•"/>
            </a:pPr>
            <a:r>
              <a:rPr lang="nb-NO" dirty="0"/>
              <a:t>Vi sikrer at prosjektene</a:t>
            </a:r>
            <a:r>
              <a:rPr lang="nb-NO" baseline="0" dirty="0"/>
              <a:t> ivaretar medvirkning og medbestemmelse på en god måte.</a:t>
            </a:r>
          </a:p>
          <a:p>
            <a:pPr marL="171450" indent="-171450">
              <a:buFont typeface="Arial" panose="020B0604020202020204" pitchFamily="34" charset="0"/>
              <a:buChar char="•"/>
            </a:pPr>
            <a:r>
              <a:rPr lang="nb-NO" baseline="0" dirty="0"/>
              <a:t>Prosjektene kan hente ressurser på samme sted, via et programkontor.</a:t>
            </a:r>
          </a:p>
          <a:p>
            <a:r>
              <a:rPr lang="nb-NO" baseline="0" dirty="0"/>
              <a:t>Mange av behovene til prosjektene er like på tvers av prosjektene.</a:t>
            </a:r>
          </a:p>
          <a:p>
            <a:pPr marL="171450" indent="-171450">
              <a:buFont typeface="Arial" panose="020B0604020202020204" pitchFamily="34" charset="0"/>
              <a:buChar char="•"/>
            </a:pPr>
            <a:r>
              <a:rPr lang="nb-NO" dirty="0"/>
              <a:t>Prosjektledelse og prosjekteierskap – støtte til gjennomføring samt etablering av standarder, godkjenningsmekanismer og kvalitetssikring på tvers av prosjektene </a:t>
            </a:r>
          </a:p>
          <a:p>
            <a:pPr marL="171450" indent="-171450">
              <a:buFont typeface="Arial" panose="020B0604020202020204" pitchFamily="34" charset="0"/>
              <a:buChar char="•"/>
            </a:pPr>
            <a:r>
              <a:rPr lang="nb-NO" dirty="0"/>
              <a:t>Endringsprosesser og endringsledelse – støtte til gjennomføring av endringer </a:t>
            </a:r>
          </a:p>
          <a:p>
            <a:pPr marL="171450" indent="-171450">
              <a:buFont typeface="Arial" panose="020B0604020202020204" pitchFamily="34" charset="0"/>
              <a:buChar char="•"/>
            </a:pPr>
            <a:r>
              <a:rPr lang="nb-NO" dirty="0"/>
              <a:t>Prosessforbedringsarbeid </a:t>
            </a:r>
          </a:p>
          <a:p>
            <a:pPr marL="171450" indent="-171450">
              <a:buFont typeface="Arial" panose="020B0604020202020204" pitchFamily="34" charset="0"/>
              <a:buChar char="•"/>
            </a:pPr>
            <a:r>
              <a:rPr lang="nb-NO" dirty="0"/>
              <a:t>Støtte og veiledning til utvikling av gevinstrealiseringsplaner og bidra til å sikre at gevinster realiseres i linjen </a:t>
            </a:r>
          </a:p>
          <a:p>
            <a:pPr marL="171450" indent="-171450">
              <a:buFont typeface="Arial" panose="020B0604020202020204" pitchFamily="34" charset="0"/>
              <a:buChar char="•"/>
            </a:pPr>
            <a:r>
              <a:rPr lang="nb-NO" dirty="0"/>
              <a:t>Bistand i organisasjonsutvikling og omstilling </a:t>
            </a:r>
          </a:p>
          <a:p>
            <a:pPr marL="171450" indent="-171450">
              <a:buFont typeface="Arial" panose="020B0604020202020204" pitchFamily="34" charset="0"/>
              <a:buChar char="•"/>
            </a:pPr>
            <a:r>
              <a:rPr lang="nb-NO" dirty="0"/>
              <a:t>Bistand i arbeidet med medbestemmelse og medvirkning </a:t>
            </a:r>
          </a:p>
          <a:p>
            <a:pPr marL="171450" indent="-171450">
              <a:buFont typeface="Arial" panose="020B0604020202020204" pitchFamily="34" charset="0"/>
              <a:buChar char="•"/>
            </a:pPr>
            <a:r>
              <a:rPr lang="nb-NO" dirty="0"/>
              <a:t>Bistand i arbeidet med kommunikasjonsstrategi, interessentanalyse og kommunikasjonsplan • </a:t>
            </a:r>
          </a:p>
          <a:p>
            <a:pPr marL="171450" indent="-171450">
              <a:buFont typeface="Arial" panose="020B0604020202020204" pitchFamily="34" charset="0"/>
              <a:buChar char="•"/>
            </a:pPr>
            <a:r>
              <a:rPr lang="nb-NO" dirty="0"/>
              <a:t>Bistand i arbeidet med risikoanalyser og oppfølging av risiko </a:t>
            </a:r>
          </a:p>
          <a:p>
            <a:pPr marL="171450" indent="-171450">
              <a:buFont typeface="Arial" panose="020B0604020202020204" pitchFamily="34" charset="0"/>
              <a:buChar char="•"/>
            </a:pPr>
            <a:r>
              <a:rPr lang="nb-NO" dirty="0"/>
              <a:t>Bistand med administrativ støtte og økonomi-/</a:t>
            </a:r>
            <a:r>
              <a:rPr lang="nb-NO" dirty="0" err="1"/>
              <a:t>controlleroppgaver</a:t>
            </a:r>
            <a:r>
              <a:rPr lang="nb-NO" dirty="0"/>
              <a:t> til prosjektene</a:t>
            </a:r>
          </a:p>
          <a:p>
            <a:endParaRPr lang="nb-NO" dirty="0"/>
          </a:p>
        </p:txBody>
      </p:sp>
      <p:sp>
        <p:nvSpPr>
          <p:cNvPr id="4" name="Slide Number Placeholder 3"/>
          <p:cNvSpPr>
            <a:spLocks noGrp="1"/>
          </p:cNvSpPr>
          <p:nvPr>
            <p:ph type="sldNum" sz="quarter" idx="10"/>
          </p:nvPr>
        </p:nvSpPr>
        <p:spPr/>
        <p:txBody>
          <a:bodyPr/>
          <a:lstStyle/>
          <a:p>
            <a:pPr>
              <a:defRPr/>
            </a:pPr>
            <a:fld id="{67E57234-840E-5340-880E-DD28C29AEF31}" type="slidenum">
              <a:rPr lang="en-US" smtClean="0"/>
              <a:pPr>
                <a:defRPr/>
              </a:pPr>
              <a:t>12</a:t>
            </a:fld>
            <a:endParaRPr lang="en-US"/>
          </a:p>
        </p:txBody>
      </p:sp>
    </p:spTree>
    <p:extLst>
      <p:ext uri="{BB962C8B-B14F-4D97-AF65-F5344CB8AC3E}">
        <p14:creationId xmlns:p14="http://schemas.microsoft.com/office/powerpoint/2010/main" val="3509909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cs typeface="Calibri"/>
              </a:rPr>
              <a:t>Slik</a:t>
            </a:r>
            <a:r>
              <a:rPr lang="en-US">
                <a:cs typeface="Calibri"/>
              </a:rPr>
              <a:t> </a:t>
            </a:r>
            <a:r>
              <a:rPr lang="en-US" err="1">
                <a:cs typeface="Calibri"/>
              </a:rPr>
              <a:t>ser</a:t>
            </a:r>
            <a:r>
              <a:rPr lang="en-US">
                <a:cs typeface="Calibri"/>
              </a:rPr>
              <a:t> </a:t>
            </a:r>
            <a:r>
              <a:rPr lang="en-US" err="1">
                <a:cs typeface="Calibri"/>
              </a:rPr>
              <a:t>dette</a:t>
            </a:r>
            <a:r>
              <a:rPr lang="en-US">
                <a:cs typeface="Calibri"/>
              </a:rPr>
              <a:t> </a:t>
            </a:r>
            <a:r>
              <a:rPr lang="en-US" err="1">
                <a:cs typeface="Calibri"/>
              </a:rPr>
              <a:t>bildet</a:t>
            </a:r>
            <a:r>
              <a:rPr lang="en-US">
                <a:cs typeface="Calibri"/>
              </a:rPr>
              <a:t> </a:t>
            </a:r>
            <a:r>
              <a:rPr lang="en-US" err="1">
                <a:cs typeface="Calibri"/>
              </a:rPr>
              <a:t>ut.</a:t>
            </a:r>
            <a:r>
              <a:rPr lang="en-US">
                <a:cs typeface="Calibri"/>
              </a:rPr>
              <a:t> </a:t>
            </a:r>
          </a:p>
          <a:p>
            <a:endParaRPr lang="en-US">
              <a:cs typeface="Calibri"/>
            </a:endParaRPr>
          </a:p>
          <a:p>
            <a:r>
              <a:rPr lang="en-US" err="1">
                <a:cs typeface="Calibri"/>
              </a:rPr>
              <a:t>Programmet</a:t>
            </a:r>
            <a:r>
              <a:rPr lang="en-US">
                <a:cs typeface="Calibri"/>
              </a:rPr>
              <a:t> </a:t>
            </a:r>
            <a:r>
              <a:rPr lang="en-US" err="1">
                <a:cs typeface="Calibri"/>
              </a:rPr>
              <a:t>har</a:t>
            </a:r>
            <a:r>
              <a:rPr lang="en-US">
                <a:cs typeface="Calibri"/>
              </a:rPr>
              <a:t> </a:t>
            </a:r>
            <a:r>
              <a:rPr lang="en-US" err="1">
                <a:cs typeface="Calibri"/>
              </a:rPr>
              <a:t>sluttdato</a:t>
            </a:r>
            <a:r>
              <a:rPr lang="en-US">
                <a:cs typeface="Calibri"/>
              </a:rPr>
              <a:t> 31.12.2021, for å </a:t>
            </a:r>
            <a:r>
              <a:rPr lang="en-US" err="1">
                <a:cs typeface="Calibri"/>
              </a:rPr>
              <a:t>sikre</a:t>
            </a:r>
            <a:r>
              <a:rPr lang="en-US">
                <a:cs typeface="Calibri"/>
              </a:rPr>
              <a:t> </a:t>
            </a:r>
            <a:r>
              <a:rPr lang="en-US" err="1">
                <a:cs typeface="Calibri"/>
              </a:rPr>
              <a:t>gevinstrealisering</a:t>
            </a:r>
            <a:r>
              <a:rPr lang="en-US">
                <a:cs typeface="Calibri"/>
              </a:rPr>
              <a:t> </a:t>
            </a:r>
            <a:r>
              <a:rPr lang="en-US" err="1">
                <a:cs typeface="Calibri"/>
              </a:rPr>
              <a:t>og</a:t>
            </a:r>
            <a:r>
              <a:rPr lang="en-US">
                <a:cs typeface="Calibri"/>
              </a:rPr>
              <a:t> at </a:t>
            </a:r>
            <a:r>
              <a:rPr lang="en-US" err="1">
                <a:cs typeface="Calibri"/>
              </a:rPr>
              <a:t>leveransene</a:t>
            </a:r>
            <a:r>
              <a:rPr lang="en-US">
                <a:cs typeface="Calibri"/>
              </a:rPr>
              <a:t> </a:t>
            </a:r>
            <a:r>
              <a:rPr lang="en-US" err="1">
                <a:cs typeface="Calibri"/>
              </a:rPr>
              <a:t>kommer</a:t>
            </a:r>
            <a:r>
              <a:rPr lang="en-US">
                <a:cs typeface="Calibri"/>
              </a:rPr>
              <a:t> inn I </a:t>
            </a:r>
            <a:r>
              <a:rPr lang="en-US" err="1">
                <a:cs typeface="Calibri"/>
              </a:rPr>
              <a:t>ordinær</a:t>
            </a:r>
            <a:r>
              <a:rPr lang="en-US">
                <a:cs typeface="Calibri"/>
              </a:rPr>
              <a:t> drift. </a:t>
            </a:r>
          </a:p>
          <a:p>
            <a:endParaRPr lang="nb-NO"/>
          </a:p>
        </p:txBody>
      </p:sp>
      <p:sp>
        <p:nvSpPr>
          <p:cNvPr id="4" name="Slide Number Placeholder 3"/>
          <p:cNvSpPr>
            <a:spLocks noGrp="1"/>
          </p:cNvSpPr>
          <p:nvPr>
            <p:ph type="sldNum" sz="quarter" idx="10"/>
          </p:nvPr>
        </p:nvSpPr>
        <p:spPr/>
        <p:txBody>
          <a:bodyPr/>
          <a:lstStyle/>
          <a:p>
            <a:fld id="{0A2A9CEC-0772-4A6F-93E2-137E1333BB80}" type="slidenum">
              <a:rPr lang="nb-NO" smtClean="0"/>
              <a:t>13</a:t>
            </a:fld>
            <a:endParaRPr lang="nb-NO"/>
          </a:p>
        </p:txBody>
      </p:sp>
    </p:spTree>
    <p:extLst>
      <p:ext uri="{BB962C8B-B14F-4D97-AF65-F5344CB8AC3E}">
        <p14:creationId xmlns:p14="http://schemas.microsoft.com/office/powerpoint/2010/main" val="2144301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137143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nb-NO" sz="1200" dirty="0" smtClean="0"/>
              <a:t>Eksempler: digital eksamen, foreldreperm, innkjøp, forskningsprosjekter på nett (avgrensning)</a:t>
            </a:r>
          </a:p>
          <a:p>
            <a:pPr marL="0" marR="0" lvl="0" indent="0" algn="l" defTabSz="457200" rtl="0" eaLnBrk="0" fontAlgn="base" latinLnBrk="0" hangingPunct="0">
              <a:lnSpc>
                <a:spcPct val="100000"/>
              </a:lnSpc>
              <a:spcBef>
                <a:spcPct val="30000"/>
              </a:spcBef>
              <a:spcAft>
                <a:spcPct val="0"/>
              </a:spcAft>
              <a:buClrTx/>
              <a:buSzTx/>
              <a:buFontTx/>
              <a:buNone/>
              <a:tabLst/>
              <a:defRPr/>
            </a:pPr>
            <a:r>
              <a:rPr lang="nb-NO" sz="1200" dirty="0" smtClean="0"/>
              <a:t>Utfasing av oppgaver: grafiske tjenester, St P</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nb-NO" sz="1200" dirty="0" smtClean="0"/>
          </a:p>
          <a:p>
            <a:endParaRPr lang="nb-NO" dirty="0"/>
          </a:p>
        </p:txBody>
      </p:sp>
    </p:spTree>
    <p:extLst>
      <p:ext uri="{BB962C8B-B14F-4D97-AF65-F5344CB8AC3E}">
        <p14:creationId xmlns:p14="http://schemas.microsoft.com/office/powerpoint/2010/main" val="576302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268751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457238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2650636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a:cs typeface="Calibri"/>
              </a:rPr>
              <a:t>Det er en fare for at når vi snakker om "administrativ forbedring", så kan det oppfattes som at det ikke jobbes godt nok. Men det jobbes både hardt og godt ved UiO. </a:t>
            </a:r>
          </a:p>
          <a:p>
            <a:r>
              <a:rPr lang="nb-NO">
                <a:cs typeface="Calibri"/>
              </a:rPr>
              <a:t>Problemet er snarere at når </a:t>
            </a:r>
            <a:r>
              <a:rPr lang="nb-NO" err="1">
                <a:cs typeface="Calibri"/>
              </a:rPr>
              <a:t>arbeidetstempoet</a:t>
            </a:r>
            <a:r>
              <a:rPr lang="nb-NO">
                <a:cs typeface="Calibri"/>
              </a:rPr>
              <a:t> er høyt, og kravene til leveranser omfattende, så blir arbeid med forbedringer utsatt. Det handler ofte om ta ansatte hos oss, slik Gry Anita presenterte fra kartleggingene av arbeidsprosesser, må finne på hjulet selv – fordi de er nødt til å få arbeidsoppgavene unna. </a:t>
            </a:r>
          </a:p>
          <a:p>
            <a:endParaRPr lang="nb-NO">
              <a:cs typeface="Calibri"/>
            </a:endParaRPr>
          </a:p>
          <a:p>
            <a:r>
              <a:rPr lang="nb-NO">
                <a:cs typeface="Calibri"/>
              </a:rPr>
              <a:t>Det er uheldig, og målsettingen med programmets aktiviteter er at vi skal få ryddet tid til mer analyse og mer tid til kontinuerlig forbedring. </a:t>
            </a:r>
          </a:p>
          <a:p>
            <a:endParaRPr lang="nb-NO"/>
          </a:p>
        </p:txBody>
      </p:sp>
      <p:sp>
        <p:nvSpPr>
          <p:cNvPr id="4" name="Slide Number Placeholder 3"/>
          <p:cNvSpPr>
            <a:spLocks noGrp="1"/>
          </p:cNvSpPr>
          <p:nvPr>
            <p:ph type="sldNum" sz="quarter" idx="10"/>
          </p:nvPr>
        </p:nvSpPr>
        <p:spPr/>
        <p:txBody>
          <a:bodyPr/>
          <a:lstStyle/>
          <a:p>
            <a:fld id="{0A2A9CEC-0772-4A6F-93E2-137E1333BB80}" type="slidenum">
              <a:rPr lang="nb-NO" smtClean="0"/>
              <a:t>19</a:t>
            </a:fld>
            <a:endParaRPr lang="nb-NO"/>
          </a:p>
        </p:txBody>
      </p:sp>
    </p:spTree>
    <p:extLst>
      <p:ext uri="{BB962C8B-B14F-4D97-AF65-F5344CB8AC3E}">
        <p14:creationId xmlns:p14="http://schemas.microsoft.com/office/powerpoint/2010/main" val="1950320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dirty="0" smtClean="0"/>
              <a:t>Fellestjenestene på HF: IT, ØK, personal og </a:t>
            </a:r>
            <a:r>
              <a:rPr lang="nb-NO" sz="1200" dirty="0" err="1" smtClean="0"/>
              <a:t>komm</a:t>
            </a:r>
            <a:r>
              <a:rPr lang="nb-NO" sz="1200" dirty="0" smtClean="0"/>
              <a:t> etablert i perioden 1997-2014 som et resultat av behovet for å styrke og profesjonalisere tjenestene. Stordriftsfordeler i generiske drifts – og forvaltningsoppgaver. </a:t>
            </a:r>
            <a:br>
              <a:rPr lang="nb-NO" sz="1200" dirty="0" smtClean="0"/>
            </a:br>
            <a:r>
              <a:rPr lang="nb-NO" sz="1200" dirty="0" smtClean="0"/>
              <a:t>Felles koordinering for å sikre enhetlig bruk/standardisering og likebehandling, ansvar for felles opplæring og brukerstøtte, spisskompetanse for å gi rådgivning og støtte til enhetene, bindeledd mellom institusjonen og lokal oppfølging, internkontroll, koordinering knyttet til utvikling av (systemer og) rutiner.</a:t>
            </a:r>
          </a:p>
          <a:p>
            <a:r>
              <a:rPr lang="nb-NO" sz="1200" dirty="0" smtClean="0"/>
              <a:t>Studie- og forskningsadministrasjon på tre nivåer ved UiO, men likevel en tydelig arbeidsdeling som har vokst fram over langt tid.</a:t>
            </a:r>
          </a:p>
          <a:p>
            <a:r>
              <a:rPr lang="nb-NO" sz="1200" dirty="0" smtClean="0"/>
              <a:t>Behov for å ha et samlet og helhetlig grep om administrative oppgaver og funksjoner.</a:t>
            </a:r>
          </a:p>
          <a:p>
            <a:r>
              <a:rPr lang="nb-NO" sz="1200" dirty="0" smtClean="0"/>
              <a:t>Utvikling på UiO siste 10-15 år: vesentlig administrativ profesjonalisering og kvalitet i tjenester, brukerorientering, kompetanseutvikling, effektiv arbeids- og rolledeling mellom nivåene, unngå overlapping og dobbeltarbeid, forenkling av prosesser, vekst på god dialog, forventningsavklaring.</a:t>
            </a:r>
          </a:p>
          <a:p>
            <a:endParaRPr lang="nb-NO" dirty="0"/>
          </a:p>
        </p:txBody>
      </p:sp>
    </p:spTree>
    <p:extLst>
      <p:ext uri="{BB962C8B-B14F-4D97-AF65-F5344CB8AC3E}">
        <p14:creationId xmlns:p14="http://schemas.microsoft.com/office/powerpoint/2010/main" val="2014362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3801461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3465946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692998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783112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a:t>
            </a:r>
            <a:r>
              <a:rPr lang="nb-NO" b="1" dirty="0" smtClean="0"/>
              <a:t> 2013: </a:t>
            </a:r>
            <a:r>
              <a:rPr lang="nb-NO" dirty="0" smtClean="0"/>
              <a:t>3,5 årsverk på fakultet. Informasjonskonsulenter på instituttene i hele eller delte stillinger.</a:t>
            </a:r>
          </a:p>
          <a:p>
            <a:r>
              <a:rPr lang="nb-NO" b="1" dirty="0" smtClean="0"/>
              <a:t>2014: </a:t>
            </a:r>
            <a:r>
              <a:rPr lang="nb-NO" dirty="0" smtClean="0"/>
              <a:t>9 årsverk. Samlet på fakultet etter lokal IHR-prosess. 5,5 årsverk flyttet fra institutt til fakultetet. Bakgrunn for organisering på fakultetsnivå var å styrke utadrettet kommunikasjon og profesjonalisering av fagmiljø som en fellestjeneste for instituttene. </a:t>
            </a:r>
          </a:p>
          <a:p>
            <a:r>
              <a:rPr lang="nb-NO" b="1" dirty="0" smtClean="0"/>
              <a:t>2014, desember: </a:t>
            </a:r>
            <a:r>
              <a:rPr lang="nb-NO" dirty="0" smtClean="0"/>
              <a:t>10 årsverk. Styrket med 1 årsverk overtatt fra norgeshistorie.no, for å støtte flere institutter i digitale formidlingsprosjekter.</a:t>
            </a:r>
          </a:p>
          <a:p>
            <a:r>
              <a:rPr lang="nb-NO" b="1" dirty="0" smtClean="0"/>
              <a:t>2016:</a:t>
            </a:r>
            <a:r>
              <a:rPr lang="nb-NO" dirty="0" smtClean="0"/>
              <a:t> 11 årsverk. Supplert med 1 årsverk for å styrke støtte til fakultetsledelsen og utadrettet kommunikasjon. </a:t>
            </a:r>
          </a:p>
          <a:p>
            <a:r>
              <a:rPr lang="nb-NO" b="1" dirty="0" smtClean="0"/>
              <a:t>2017: </a:t>
            </a:r>
            <a:r>
              <a:rPr lang="nb-NO" dirty="0" smtClean="0"/>
              <a:t>10,5 årsverk. Pensjonsavgang i halv stilling som grafisk designer, som ikke ble erstattet. Tjenestene kjøpes eksternt. </a:t>
            </a:r>
          </a:p>
          <a:p>
            <a:r>
              <a:rPr lang="nb-NO" b="1" dirty="0" smtClean="0"/>
              <a:t>2019, januar: </a:t>
            </a:r>
            <a:r>
              <a:rPr lang="nb-NO" dirty="0" smtClean="0"/>
              <a:t>10,5 årsverk. </a:t>
            </a:r>
          </a:p>
          <a:p>
            <a:r>
              <a:rPr lang="nb-NO" b="1" dirty="0" smtClean="0"/>
              <a:t>2019, juli: </a:t>
            </a:r>
            <a:r>
              <a:rPr lang="nb-NO" dirty="0" smtClean="0"/>
              <a:t>9,5 årsverk. 1 årsverk slutter og blir ikke erstattet. </a:t>
            </a:r>
          </a:p>
          <a:p>
            <a:r>
              <a:rPr lang="nb-NO" b="1" dirty="0" smtClean="0"/>
              <a:t>2019, september: </a:t>
            </a:r>
            <a:r>
              <a:rPr lang="nb-NO" dirty="0" smtClean="0"/>
              <a:t>9,5 årsverk. Vikariat med varighet fra 3. september 2018 - 30. august 2019 blir ikke erstattet.</a:t>
            </a:r>
          </a:p>
          <a:p>
            <a:r>
              <a:rPr lang="nb-NO" b="1" dirty="0" smtClean="0"/>
              <a:t>2020, januar: </a:t>
            </a:r>
            <a:r>
              <a:rPr lang="nb-NO" dirty="0" smtClean="0"/>
              <a:t>8,5 årsverk. 1 pensjonsavgang </a:t>
            </a:r>
          </a:p>
          <a:p>
            <a:endParaRPr lang="nb-NO" dirty="0"/>
          </a:p>
        </p:txBody>
      </p:sp>
    </p:spTree>
    <p:extLst>
      <p:ext uri="{BB962C8B-B14F-4D97-AF65-F5344CB8AC3E}">
        <p14:creationId xmlns:p14="http://schemas.microsoft.com/office/powerpoint/2010/main" val="4261574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nb-NO" sz="2400" dirty="0" smtClean="0"/>
              <a:t>Samlet i felles seksjon i 2012. </a:t>
            </a:r>
          </a:p>
          <a:p>
            <a:r>
              <a:rPr lang="nb-NO" sz="2400" dirty="0" smtClean="0"/>
              <a:t>Antall: 14.</a:t>
            </a:r>
          </a:p>
          <a:p>
            <a:r>
              <a:rPr lang="nb-NO" sz="2400" dirty="0" smtClean="0"/>
              <a:t>Seksjonen består av gruppene:</a:t>
            </a:r>
          </a:p>
          <a:p>
            <a:pPr lvl="1"/>
            <a:r>
              <a:rPr lang="nb-NO" sz="2000" dirty="0" smtClean="0"/>
              <a:t>Basis</a:t>
            </a:r>
          </a:p>
          <a:p>
            <a:pPr lvl="1"/>
            <a:r>
              <a:rPr lang="nb-NO" sz="2000" dirty="0" smtClean="0"/>
              <a:t>Prosjekt</a:t>
            </a:r>
          </a:p>
          <a:p>
            <a:pPr lvl="1"/>
            <a:r>
              <a:rPr lang="nb-NO" sz="2000" dirty="0" smtClean="0"/>
              <a:t>Regnskap </a:t>
            </a:r>
          </a:p>
          <a:p>
            <a:pPr eaLnBrk="1" hangingPunct="1"/>
            <a:r>
              <a:rPr lang="nb-NO" altLang="nb-NO" sz="2400" dirty="0" smtClean="0"/>
              <a:t>Hovedoppgaver er oppfølging av institutter, bistand til institutter, rapportering til UiO sentralt, følge opp regelverk innenfor økonomi, kontroller, avstemminger, superbrukere for HF på økonomisystemer, økonomiopplæring for ledere på  HF.  </a:t>
            </a:r>
          </a:p>
        </p:txBody>
      </p:sp>
      <p:sp>
        <p:nvSpPr>
          <p:cNvPr id="4" name="Slide Number Placeholder 3"/>
          <p:cNvSpPr>
            <a:spLocks noGrp="1"/>
          </p:cNvSpPr>
          <p:nvPr>
            <p:ph type="sldNum" sz="quarter" idx="10"/>
          </p:nvPr>
        </p:nvSpPr>
        <p:spPr/>
        <p:txBody>
          <a:bodyPr/>
          <a:lstStyle/>
          <a:p>
            <a:pPr>
              <a:defRPr/>
            </a:pPr>
            <a:fld id="{61083024-4BD0-478E-801A-0EDBD5D0796D}" type="slidenum">
              <a:rPr lang="en-US" altLang="nb-NO" smtClean="0"/>
              <a:pPr>
                <a:defRPr/>
              </a:pPr>
              <a:t>8</a:t>
            </a:fld>
            <a:endParaRPr lang="en-US" altLang="nb-NO"/>
          </a:p>
        </p:txBody>
      </p:sp>
    </p:spTree>
    <p:extLst>
      <p:ext uri="{BB962C8B-B14F-4D97-AF65-F5344CB8AC3E}">
        <p14:creationId xmlns:p14="http://schemas.microsoft.com/office/powerpoint/2010/main" val="2099588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nb-NO" dirty="0" smtClean="0"/>
              <a:t>Arkivet har 3,5 årsverk </a:t>
            </a:r>
          </a:p>
          <a:p>
            <a:r>
              <a:rPr lang="nb-NO" sz="2400" dirty="0" smtClean="0"/>
              <a:t>Drift: </a:t>
            </a:r>
          </a:p>
          <a:p>
            <a:pPr lvl="1"/>
            <a:r>
              <a:rPr lang="nb-NO" sz="2000" dirty="0" smtClean="0"/>
              <a:t>arbeidsavtaler, forlengelser, opprykk, referenter i personalsaker, </a:t>
            </a:r>
            <a:r>
              <a:rPr lang="nb-NO" sz="2000" dirty="0" err="1" smtClean="0"/>
              <a:t>rådgir</a:t>
            </a:r>
            <a:r>
              <a:rPr lang="nb-NO" sz="2000" dirty="0" smtClean="0"/>
              <a:t> ledelsen i personalspørsmål, foreldrepermisjoner, oppsigelser, HMS og beredskap.</a:t>
            </a:r>
          </a:p>
          <a:p>
            <a:r>
              <a:rPr lang="nb-NO" sz="2400" dirty="0" smtClean="0"/>
              <a:t>Rekrutteringsprosesser: VA, MVA og TA </a:t>
            </a:r>
          </a:p>
          <a:p>
            <a:r>
              <a:rPr lang="nb-NO" sz="2400" dirty="0" smtClean="0"/>
              <a:t>Konflikthåndteringssaker, likestilling og mangfold, juridisk bistand, oppfølging av vanskelige personalsaker, lederopplæring og ledelsesoppfølging, lønnsforhandlinger,  ARK, LAMU, medarbeiderutvikling for fakultetet. </a:t>
            </a:r>
          </a:p>
          <a:p>
            <a:endParaRPr lang="nb-NO" dirty="0"/>
          </a:p>
        </p:txBody>
      </p:sp>
    </p:spTree>
    <p:extLst>
      <p:ext uri="{BB962C8B-B14F-4D97-AF65-F5344CB8AC3E}">
        <p14:creationId xmlns:p14="http://schemas.microsoft.com/office/powerpoint/2010/main" val="41333157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1905000"/>
            <a:ext cx="6934200" cy="1143000"/>
          </a:xfrm>
        </p:spPr>
        <p:txBody>
          <a:bodyPr anchor="b"/>
          <a:lstStyle>
            <a:lvl1pPr>
              <a:defRPr sz="2000">
                <a:solidFill>
                  <a:schemeClr val="bg2"/>
                </a:solidFill>
              </a:defRPr>
            </a:lvl1pPr>
          </a:lstStyle>
          <a:p>
            <a:r>
              <a:rPr lang="en-US" smtClean="0"/>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endParaRPr lang="nb-NO"/>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a:defRPr/>
            </a:pPr>
            <a:fld id="{2A9D5212-68F6-6B41-A628-5E94DE2543F3}" type="slidenum">
              <a:rPr lang="nb-NO"/>
              <a:pPr>
                <a:defRPr/>
              </a:pPr>
              <a:t>‹#›</a:t>
            </a:fld>
            <a:endParaRPr lang="nb-NO"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a:defRPr/>
            </a:pPr>
            <a:endParaRPr lang="nb-NO" dirty="0"/>
          </a:p>
        </p:txBody>
      </p:sp>
      <p:pic>
        <p:nvPicPr>
          <p:cNvPr id="1031" name="Picture 10" descr="UiO_Humanistiske_A.png"/>
          <p:cNvPicPr>
            <a:picLocks noChangeAspect="1"/>
          </p:cNvPicPr>
          <p:nvPr userDrawn="1"/>
        </p:nvPicPr>
        <p:blipFill>
          <a:blip r:embed="rId13"/>
          <a:srcRect/>
          <a:stretch>
            <a:fillRect/>
          </a:stretch>
        </p:blipFill>
        <p:spPr bwMode="auto">
          <a:xfrm>
            <a:off x="304800" y="228600"/>
            <a:ext cx="3095625" cy="158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Lst>
  <p:hf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uio.no/om/organisasjon/styret/moter/2017/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uio.no/for-ansatte/arbeidsstotte/prosjekter/adm-forbedring-digitalisering/index.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ctrTitle" sz="quarter"/>
          </p:nvPr>
        </p:nvSpPr>
        <p:spPr/>
        <p:txBody>
          <a:bodyPr/>
          <a:lstStyle/>
          <a:p>
            <a:pPr eaLnBrk="1" hangingPunct="1"/>
            <a:r>
              <a:rPr lang="nb-NO" dirty="0" smtClean="0"/>
              <a:t>Fakultetsstyremøte 7.6.19</a:t>
            </a:r>
            <a:endParaRPr lang="nb-NO" dirty="0"/>
          </a:p>
        </p:txBody>
      </p:sp>
      <p:sp>
        <p:nvSpPr>
          <p:cNvPr id="15363" name="Subtitle 6"/>
          <p:cNvSpPr>
            <a:spLocks noGrp="1"/>
          </p:cNvSpPr>
          <p:nvPr>
            <p:ph type="subTitle" sz="quarter" idx="1"/>
          </p:nvPr>
        </p:nvSpPr>
        <p:spPr>
          <a:xfrm>
            <a:off x="1295400" y="3120008"/>
            <a:ext cx="7315200" cy="2181200"/>
          </a:xfrm>
        </p:spPr>
        <p:txBody>
          <a:bodyPr/>
          <a:lstStyle/>
          <a:p>
            <a:pPr eaLnBrk="1" hangingPunct="1"/>
            <a:r>
              <a:rPr lang="nb-NO" dirty="0" smtClean="0">
                <a:latin typeface="Arial" charset="0"/>
                <a:ea typeface="Arial" charset="0"/>
                <a:cs typeface="Arial" charset="0"/>
              </a:rPr>
              <a:t>Presentasjon av fakultetsadministrasjonen på HF</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IT-seksjonen (13 ansatte)</a:t>
            </a:r>
            <a:endParaRPr lang="nb-NO" dirty="0"/>
          </a:p>
        </p:txBody>
      </p:sp>
      <p:graphicFrame>
        <p:nvGraphicFramePr>
          <p:cNvPr id="5" name="Chart 4"/>
          <p:cNvGraphicFramePr>
            <a:graphicFrameLocks/>
          </p:cNvGraphicFramePr>
          <p:nvPr>
            <p:extLst>
              <p:ext uri="{D42A27DB-BD31-4B8C-83A1-F6EECF244321}">
                <p14:modId xmlns:p14="http://schemas.microsoft.com/office/powerpoint/2010/main" val="2786233584"/>
              </p:ext>
            </p:extLst>
          </p:nvPr>
        </p:nvGraphicFramePr>
        <p:xfrm>
          <a:off x="27342" y="2294868"/>
          <a:ext cx="5772150" cy="3086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a:graphicFrameLocks noGrp="1"/>
          </p:cNvGraphicFramePr>
          <p:nvPr>
            <p:extLst>
              <p:ext uri="{D42A27DB-BD31-4B8C-83A1-F6EECF244321}">
                <p14:modId xmlns:p14="http://schemas.microsoft.com/office/powerpoint/2010/main" val="683772929"/>
              </p:ext>
            </p:extLst>
          </p:nvPr>
        </p:nvGraphicFramePr>
        <p:xfrm>
          <a:off x="5799492" y="1981200"/>
          <a:ext cx="2823453" cy="3263504"/>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5950496" y="5517232"/>
            <a:ext cx="2736304" cy="400110"/>
          </a:xfrm>
          <a:prstGeom prst="rect">
            <a:avLst/>
          </a:prstGeom>
          <a:noFill/>
        </p:spPr>
        <p:txBody>
          <a:bodyPr wrap="square" rtlCol="0">
            <a:spAutoFit/>
          </a:bodyPr>
          <a:lstStyle/>
          <a:p>
            <a:r>
              <a:rPr lang="nb-NO" dirty="0" smtClean="0"/>
              <a:t>Årsverksutvikling</a:t>
            </a:r>
            <a:endParaRPr lang="nb-NO" dirty="0"/>
          </a:p>
        </p:txBody>
      </p:sp>
    </p:spTree>
    <p:extLst>
      <p:ext uri="{BB962C8B-B14F-4D97-AF65-F5344CB8AC3E}">
        <p14:creationId xmlns:p14="http://schemas.microsoft.com/office/powerpoint/2010/main" val="1737602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1143000"/>
          </a:xfrm>
        </p:spPr>
        <p:txBody>
          <a:bodyPr/>
          <a:lstStyle/>
          <a:p>
            <a:r>
              <a:rPr lang="nb-NO" dirty="0"/>
              <a:t>Program for administrativ forbedring og </a:t>
            </a:r>
            <a:r>
              <a:rPr lang="nb-NO" dirty="0" smtClean="0"/>
              <a:t>digitalisering på UiO</a:t>
            </a:r>
            <a:endParaRPr lang="nb-NO" dirty="0"/>
          </a:p>
        </p:txBody>
      </p:sp>
      <p:sp>
        <p:nvSpPr>
          <p:cNvPr id="3" name="Content Placeholder 2"/>
          <p:cNvSpPr>
            <a:spLocks noGrp="1"/>
          </p:cNvSpPr>
          <p:nvPr>
            <p:ph idx="1"/>
          </p:nvPr>
        </p:nvSpPr>
        <p:spPr>
          <a:xfrm>
            <a:off x="990600" y="1780853"/>
            <a:ext cx="7696200" cy="4760168"/>
          </a:xfrm>
        </p:spPr>
        <p:txBody>
          <a:bodyPr/>
          <a:lstStyle/>
          <a:p>
            <a:r>
              <a:rPr lang="nb-NO" sz="2000" dirty="0" smtClean="0"/>
              <a:t>Fire prosjekter under programmet:</a:t>
            </a:r>
          </a:p>
          <a:p>
            <a:pPr lvl="1"/>
            <a:r>
              <a:rPr lang="nb-NO" sz="1800" dirty="0" smtClean="0"/>
              <a:t>UiO</a:t>
            </a:r>
            <a:r>
              <a:rPr lang="nb-NO" sz="1800" dirty="0"/>
              <a:t>: Økonomi og </a:t>
            </a:r>
            <a:r>
              <a:rPr lang="nb-NO" sz="1800" dirty="0" smtClean="0"/>
              <a:t>lønn.</a:t>
            </a:r>
            <a:endParaRPr lang="nb-NO" sz="1800" dirty="0"/>
          </a:p>
          <a:p>
            <a:pPr lvl="1"/>
            <a:r>
              <a:rPr lang="nb-NO" sz="1800" dirty="0" smtClean="0"/>
              <a:t>UiO</a:t>
            </a:r>
            <a:r>
              <a:rPr lang="nb-NO" sz="1800" dirty="0"/>
              <a:t>: Saksbehandling og </a:t>
            </a:r>
            <a:r>
              <a:rPr lang="nb-NO" sz="1800" dirty="0" smtClean="0"/>
              <a:t>arkiv.</a:t>
            </a:r>
          </a:p>
          <a:p>
            <a:pPr lvl="1"/>
            <a:r>
              <a:rPr lang="nb-NO" sz="1800" dirty="0" smtClean="0"/>
              <a:t>Fellesløsninger (forskerstøtte, HR/personal, innkjøp, kommunikasjon).</a:t>
            </a:r>
          </a:p>
          <a:p>
            <a:pPr lvl="1"/>
            <a:r>
              <a:rPr lang="nb-NO" sz="1800" dirty="0" smtClean="0"/>
              <a:t>IT-drift.</a:t>
            </a:r>
            <a:endParaRPr lang="nb-NO" sz="1800" dirty="0"/>
          </a:p>
          <a:p>
            <a:r>
              <a:rPr lang="nb-NO" sz="2000" dirty="0" smtClean="0"/>
              <a:t>Vedtatt i Universitetsstyret 20.juni </a:t>
            </a:r>
            <a:r>
              <a:rPr lang="nb-NO" sz="2000" dirty="0"/>
              <a:t>2017:</a:t>
            </a:r>
            <a:br>
              <a:rPr lang="nb-NO" sz="2000" dirty="0"/>
            </a:br>
            <a:r>
              <a:rPr lang="nb-NO" sz="2000" dirty="0">
                <a:hlinkClick r:id="rId3"/>
              </a:rPr>
              <a:t>https://www.uio.no/om/organisasjon/styret/moter/2017/4</a:t>
            </a:r>
            <a:r>
              <a:rPr lang="nb-NO" sz="2000" dirty="0" smtClean="0">
                <a:hlinkClick r:id="rId3"/>
              </a:rPr>
              <a:t>/</a:t>
            </a:r>
            <a:endParaRPr lang="nb-NO" sz="2000" dirty="0" smtClean="0"/>
          </a:p>
          <a:p>
            <a:r>
              <a:rPr lang="nb-NO" sz="2000" dirty="0" smtClean="0"/>
              <a:t>Programmet </a:t>
            </a:r>
            <a:r>
              <a:rPr lang="nb-NO" sz="2000" dirty="0"/>
              <a:t>skal </a:t>
            </a:r>
            <a:r>
              <a:rPr lang="nb-NO" sz="2000" dirty="0" smtClean="0"/>
              <a:t>bidra til å:</a:t>
            </a:r>
            <a:endParaRPr lang="nb-NO" sz="2000" dirty="0"/>
          </a:p>
          <a:p>
            <a:pPr lvl="1"/>
            <a:r>
              <a:rPr lang="nb-NO" sz="1600" dirty="0" smtClean="0"/>
              <a:t>effektivisere </a:t>
            </a:r>
            <a:r>
              <a:rPr lang="nb-NO" sz="1600" dirty="0"/>
              <a:t>administrative prosesser og styrke rammene for forskning og undervisning </a:t>
            </a:r>
            <a:r>
              <a:rPr lang="nb-NO" sz="1600" dirty="0" smtClean="0"/>
              <a:t>og, </a:t>
            </a:r>
          </a:p>
          <a:p>
            <a:pPr lvl="1"/>
            <a:r>
              <a:rPr lang="nb-NO" sz="1600" dirty="0" smtClean="0"/>
              <a:t>fornye</a:t>
            </a:r>
            <a:r>
              <a:rPr lang="nb-NO" sz="1600" dirty="0"/>
              <a:t>, forenkle og samordne administrative prosesser ved UiO</a:t>
            </a:r>
            <a:r>
              <a:rPr lang="nb-NO" sz="1600" dirty="0" smtClean="0"/>
              <a:t>.</a:t>
            </a:r>
            <a:endParaRPr lang="nb-NO" sz="2000" dirty="0" smtClean="0"/>
          </a:p>
          <a:p>
            <a:pPr>
              <a:buFont typeface="Arial" panose="020B0604020202020204" pitchFamily="34" charset="0"/>
              <a:buChar char="•"/>
            </a:pPr>
            <a:r>
              <a:rPr lang="nb-NO" sz="2000" dirty="0" smtClean="0">
                <a:hlinkClick r:id="rId4"/>
              </a:rPr>
              <a:t>https</a:t>
            </a:r>
            <a:r>
              <a:rPr lang="nb-NO" sz="2000" dirty="0">
                <a:hlinkClick r:id="rId4"/>
              </a:rPr>
              <a:t>://</a:t>
            </a:r>
            <a:r>
              <a:rPr lang="nb-NO" sz="2000" dirty="0" smtClean="0">
                <a:hlinkClick r:id="rId4"/>
              </a:rPr>
              <a:t>www.uio.no/for-ansatte/arbeidsstotte/prosjekter/adm-forbedring-digitalisering/index.html</a:t>
            </a:r>
            <a:endParaRPr lang="nb-NO" sz="2000" dirty="0" smtClean="0"/>
          </a:p>
        </p:txBody>
      </p:sp>
    </p:spTree>
    <p:extLst>
      <p:ext uri="{BB962C8B-B14F-4D97-AF65-F5344CB8AC3E}">
        <p14:creationId xmlns:p14="http://schemas.microsoft.com/office/powerpoint/2010/main" val="3784472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131840" y="1052736"/>
            <a:ext cx="2808313" cy="72008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nb-NO" sz="1600" b="1" i="0" u="none" strike="noStrike" cap="none" normalizeH="0" baseline="0">
                <a:ln>
                  <a:noFill/>
                </a:ln>
                <a:solidFill>
                  <a:schemeClr val="tx1"/>
                </a:solidFill>
                <a:effectLst/>
                <a:latin typeface="Arial" charset="0"/>
                <a:ea typeface="ヒラギノ角ゴ Pro W3" charset="-128"/>
                <a:cs typeface="ヒラギノ角ゴ Pro W3" charset="-128"/>
              </a:rPr>
              <a:t>Programeier</a:t>
            </a:r>
            <a:br>
              <a:rPr kumimoji="0" lang="nb-NO" sz="1600" b="1" i="0" u="none" strike="noStrike" cap="none" normalizeH="0" baseline="0">
                <a:ln>
                  <a:noFill/>
                </a:ln>
                <a:solidFill>
                  <a:schemeClr val="tx1"/>
                </a:solidFill>
                <a:effectLst/>
                <a:latin typeface="Arial" charset="0"/>
                <a:ea typeface="ヒラギノ角ゴ Pro W3" charset="-128"/>
                <a:cs typeface="ヒラギノ角ゴ Pro W3" charset="-128"/>
              </a:rPr>
            </a:br>
            <a:r>
              <a:rPr kumimoji="0" lang="nb-NO" sz="1600" b="1" i="0" u="none" strike="noStrike" cap="none" normalizeH="0" baseline="0">
                <a:ln>
                  <a:noFill/>
                </a:ln>
                <a:solidFill>
                  <a:schemeClr val="tx1"/>
                </a:solidFill>
                <a:effectLst/>
                <a:latin typeface="Arial" charset="0"/>
                <a:ea typeface="ヒラギノ角ゴ Pro W3" charset="-128"/>
                <a:cs typeface="ヒラギノ角ゴ Pro W3" charset="-128"/>
              </a:rPr>
              <a:t>Universitetsdirektør</a:t>
            </a:r>
          </a:p>
        </p:txBody>
      </p:sp>
      <p:sp>
        <p:nvSpPr>
          <p:cNvPr id="6" name="Rectangle 5"/>
          <p:cNvSpPr/>
          <p:nvPr/>
        </p:nvSpPr>
        <p:spPr bwMode="auto">
          <a:xfrm>
            <a:off x="814249" y="2129071"/>
            <a:ext cx="7344816" cy="50405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nb-NO" sz="2000" b="1" i="0" u="none" strike="noStrike" cap="none" normalizeH="0" baseline="0">
                <a:ln>
                  <a:noFill/>
                </a:ln>
                <a:solidFill>
                  <a:schemeClr val="tx1"/>
                </a:solidFill>
                <a:effectLst/>
                <a:latin typeface="Arial" charset="0"/>
                <a:ea typeface="ヒラギノ角ゴ Pro W3" charset="-128"/>
                <a:cs typeface="ヒラギノ角ゴ Pro W3" charset="-128"/>
              </a:rPr>
              <a:t>Programstyre</a:t>
            </a:r>
          </a:p>
        </p:txBody>
      </p:sp>
      <p:sp>
        <p:nvSpPr>
          <p:cNvPr id="8" name="Rounded Rectangle 7"/>
          <p:cNvSpPr/>
          <p:nvPr/>
        </p:nvSpPr>
        <p:spPr bwMode="auto">
          <a:xfrm>
            <a:off x="697877" y="4057141"/>
            <a:ext cx="1866279" cy="1088943"/>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nb-NO" sz="1800" b="1" i="0" u="none" strike="noStrike" cap="none" normalizeH="0" baseline="0">
              <a:ln>
                <a:noFill/>
              </a:ln>
              <a:solidFill>
                <a:schemeClr val="tx1"/>
              </a:solidFill>
              <a:effectLst/>
              <a:latin typeface="Arial" charset="0"/>
              <a:ea typeface="ヒラギノ角ゴ Pro W3" charset="-128"/>
              <a:cs typeface="ヒラギノ角ゴ Pro W3"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nb-NO" sz="1800" b="1" i="0" u="none" strike="noStrike" cap="none" normalizeH="0" baseline="0">
                <a:ln>
                  <a:noFill/>
                </a:ln>
                <a:solidFill>
                  <a:schemeClr val="tx1"/>
                </a:solidFill>
                <a:effectLst/>
                <a:latin typeface="Arial" charset="0"/>
                <a:ea typeface="ヒラギノ角ゴ Pro W3" charset="-128"/>
                <a:cs typeface="ヒラギノ角ゴ Pro W3" charset="-128"/>
              </a:rPr>
              <a:t>UiO: Saks-</a:t>
            </a:r>
          </a:p>
          <a:p>
            <a:pPr marL="0" marR="0" indent="0" algn="ctr" defTabSz="914400" rtl="0" eaLnBrk="0" fontAlgn="base" latinLnBrk="0" hangingPunct="0">
              <a:lnSpc>
                <a:spcPct val="100000"/>
              </a:lnSpc>
              <a:spcBef>
                <a:spcPct val="0"/>
              </a:spcBef>
              <a:spcAft>
                <a:spcPct val="0"/>
              </a:spcAft>
              <a:buClrTx/>
              <a:buSzTx/>
              <a:buFontTx/>
              <a:buNone/>
              <a:tabLst/>
            </a:pPr>
            <a:r>
              <a:rPr kumimoji="0" lang="nb-NO" sz="1800" b="1" i="0" u="none" strike="noStrike" cap="none" normalizeH="0" baseline="0">
                <a:ln>
                  <a:noFill/>
                </a:ln>
                <a:solidFill>
                  <a:schemeClr val="tx1"/>
                </a:solidFill>
                <a:effectLst/>
                <a:latin typeface="Arial" charset="0"/>
                <a:ea typeface="ヒラギノ角ゴ Pro W3" charset="-128"/>
                <a:cs typeface="ヒラギノ角ゴ Pro W3" charset="-128"/>
              </a:rPr>
              <a:t>behandling og arkiv</a:t>
            </a:r>
          </a:p>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12" name="Rectangle 11"/>
          <p:cNvSpPr/>
          <p:nvPr/>
        </p:nvSpPr>
        <p:spPr bwMode="auto">
          <a:xfrm>
            <a:off x="690753" y="5377407"/>
            <a:ext cx="7751149" cy="72008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nb-NO" sz="1400" b="1" i="0" u="none" strike="noStrike" cap="none" normalizeH="0" baseline="0">
                <a:ln>
                  <a:noFill/>
                </a:ln>
                <a:solidFill>
                  <a:schemeClr val="tx1"/>
                </a:solidFill>
                <a:effectLst/>
                <a:latin typeface="Arial" charset="0"/>
                <a:ea typeface="ヒラギノ角ゴ Pro W3" charset="-128"/>
                <a:cs typeface="ヒラギノ角ゴ Pro W3" charset="-128"/>
              </a:rPr>
              <a:t>Medvirkning</a:t>
            </a:r>
            <a:r>
              <a:rPr kumimoji="0" lang="nb-NO" sz="1400" b="1" i="0" u="none" strike="noStrike" cap="none" normalizeH="0">
                <a:ln>
                  <a:noFill/>
                </a:ln>
                <a:solidFill>
                  <a:schemeClr val="tx1"/>
                </a:solidFill>
                <a:effectLst/>
                <a:latin typeface="Arial" charset="0"/>
                <a:ea typeface="ヒラギノ角ゴ Pro W3" charset="-128"/>
                <a:cs typeface="ヒラギノ角ゴ Pro W3" charset="-128"/>
              </a:rPr>
              <a:t> og medbestemmelse:</a:t>
            </a:r>
            <a:r>
              <a:rPr kumimoji="0" lang="nb-NO" sz="1400" b="0" i="0" u="none" strike="noStrike" cap="none" normalizeH="0">
                <a:ln>
                  <a:noFill/>
                </a:ln>
                <a:solidFill>
                  <a:schemeClr val="tx1"/>
                </a:solidFill>
                <a:effectLst/>
                <a:latin typeface="Arial" charset="0"/>
                <a:ea typeface="ヒラギノ角ゴ Pro W3" charset="-128"/>
                <a:cs typeface="ヒラギノ角ゴ Pro W3" charset="-128"/>
              </a:rPr>
              <a:t> Lokale enheter, fagforeninger og verneorganisasjonen</a:t>
            </a:r>
            <a:endParaRPr kumimoji="0" lang="nb-NO" sz="14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18" name="Rounded Rectangle 17"/>
          <p:cNvSpPr/>
          <p:nvPr/>
        </p:nvSpPr>
        <p:spPr bwMode="auto">
          <a:xfrm>
            <a:off x="6582747" y="4064463"/>
            <a:ext cx="1866279" cy="1088943"/>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nb-NO" sz="1800" b="1"/>
              <a:t> </a:t>
            </a:r>
          </a:p>
          <a:p>
            <a:pPr algn="ctr"/>
            <a:r>
              <a:rPr lang="nb-NO" sz="1800" b="1"/>
              <a:t>IT-drift</a:t>
            </a:r>
          </a:p>
          <a:p>
            <a:pPr algn="ctr"/>
            <a:endParaRPr lang="nb-NO"/>
          </a:p>
        </p:txBody>
      </p:sp>
      <p:sp>
        <p:nvSpPr>
          <p:cNvPr id="19" name="Rounded Rectangle 18"/>
          <p:cNvSpPr/>
          <p:nvPr/>
        </p:nvSpPr>
        <p:spPr bwMode="auto">
          <a:xfrm>
            <a:off x="4612606" y="4064463"/>
            <a:ext cx="1866279" cy="1088943"/>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nb-NO" sz="1600" b="1"/>
          </a:p>
          <a:p>
            <a:pPr algn="ctr"/>
            <a:r>
              <a:rPr lang="nb-NO" sz="1600" b="1"/>
              <a:t>Fellesløsninger</a:t>
            </a:r>
          </a:p>
          <a:p>
            <a:endParaRPr lang="nb-NO"/>
          </a:p>
        </p:txBody>
      </p:sp>
      <p:sp>
        <p:nvSpPr>
          <p:cNvPr id="20" name="Rounded Rectangle 19"/>
          <p:cNvSpPr/>
          <p:nvPr/>
        </p:nvSpPr>
        <p:spPr bwMode="auto">
          <a:xfrm>
            <a:off x="2642465" y="4048538"/>
            <a:ext cx="1866279" cy="108469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nb-NO" sz="1800" b="1"/>
              <a:t>UiO: Økonomi/lønn</a:t>
            </a:r>
          </a:p>
        </p:txBody>
      </p:sp>
      <p:sp>
        <p:nvSpPr>
          <p:cNvPr id="28" name="Rectangle 27"/>
          <p:cNvSpPr/>
          <p:nvPr/>
        </p:nvSpPr>
        <p:spPr bwMode="auto">
          <a:xfrm>
            <a:off x="3621232" y="2834131"/>
            <a:ext cx="1836645" cy="32968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nb-NO" sz="1800" b="0" i="0" u="none" strike="noStrike" cap="none" normalizeH="0" baseline="0">
                <a:ln>
                  <a:noFill/>
                </a:ln>
                <a:solidFill>
                  <a:schemeClr val="tx1"/>
                </a:solidFill>
                <a:effectLst/>
                <a:latin typeface="Arial" charset="0"/>
                <a:ea typeface="ヒラギノ角ゴ Pro W3" charset="-128"/>
                <a:cs typeface="ヒラギノ角ゴ Pro W3" charset="-128"/>
              </a:rPr>
              <a:t>Programkontor</a:t>
            </a:r>
          </a:p>
        </p:txBody>
      </p:sp>
      <p:cxnSp>
        <p:nvCxnSpPr>
          <p:cNvPr id="34" name="Straight Arrow Connector 33"/>
          <p:cNvCxnSpPr>
            <a:stCxn id="8" idx="0"/>
          </p:cNvCxnSpPr>
          <p:nvPr/>
        </p:nvCxnSpPr>
        <p:spPr bwMode="auto">
          <a:xfrm flipH="1" flipV="1">
            <a:off x="1631016" y="2633127"/>
            <a:ext cx="1" cy="142401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5" name="Straight Arrow Connector 34"/>
          <p:cNvCxnSpPr/>
          <p:nvPr/>
        </p:nvCxnSpPr>
        <p:spPr bwMode="auto">
          <a:xfrm flipH="1" flipV="1">
            <a:off x="3574372" y="2640449"/>
            <a:ext cx="1" cy="142401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0" name="Straight Arrow Connector 39"/>
          <p:cNvCxnSpPr/>
          <p:nvPr/>
        </p:nvCxnSpPr>
        <p:spPr bwMode="auto">
          <a:xfrm flipH="1" flipV="1">
            <a:off x="5526524" y="2635557"/>
            <a:ext cx="1" cy="142401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1" name="Straight Arrow Connector 40"/>
          <p:cNvCxnSpPr/>
          <p:nvPr/>
        </p:nvCxnSpPr>
        <p:spPr bwMode="auto">
          <a:xfrm flipH="1" flipV="1">
            <a:off x="7510058" y="2671511"/>
            <a:ext cx="1" cy="142401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1" name="Straight Arrow Connector 60"/>
          <p:cNvCxnSpPr>
            <a:stCxn id="6" idx="0"/>
          </p:cNvCxnSpPr>
          <p:nvPr/>
        </p:nvCxnSpPr>
        <p:spPr bwMode="auto">
          <a:xfrm flipV="1">
            <a:off x="4486657" y="1772816"/>
            <a:ext cx="0" cy="35625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06618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74521" y="2156678"/>
          <a:ext cx="8571794" cy="2646273"/>
        </p:xfrm>
        <a:graphic>
          <a:graphicData uri="http://schemas.openxmlformats.org/drawingml/2006/table">
            <a:tbl>
              <a:tblPr/>
              <a:tblGrid>
                <a:gridCol w="1302998">
                  <a:extLst>
                    <a:ext uri="{9D8B030D-6E8A-4147-A177-3AD203B41FA5}">
                      <a16:colId xmlns:a16="http://schemas.microsoft.com/office/drawing/2014/main" val="1415960385"/>
                    </a:ext>
                  </a:extLst>
                </a:gridCol>
                <a:gridCol w="201911">
                  <a:extLst>
                    <a:ext uri="{9D8B030D-6E8A-4147-A177-3AD203B41FA5}">
                      <a16:colId xmlns:a16="http://schemas.microsoft.com/office/drawing/2014/main" val="636984267"/>
                    </a:ext>
                  </a:extLst>
                </a:gridCol>
                <a:gridCol w="201911">
                  <a:extLst>
                    <a:ext uri="{9D8B030D-6E8A-4147-A177-3AD203B41FA5}">
                      <a16:colId xmlns:a16="http://schemas.microsoft.com/office/drawing/2014/main" val="2906716391"/>
                    </a:ext>
                  </a:extLst>
                </a:gridCol>
                <a:gridCol w="201911">
                  <a:extLst>
                    <a:ext uri="{9D8B030D-6E8A-4147-A177-3AD203B41FA5}">
                      <a16:colId xmlns:a16="http://schemas.microsoft.com/office/drawing/2014/main" val="3161240802"/>
                    </a:ext>
                  </a:extLst>
                </a:gridCol>
                <a:gridCol w="201911">
                  <a:extLst>
                    <a:ext uri="{9D8B030D-6E8A-4147-A177-3AD203B41FA5}">
                      <a16:colId xmlns:a16="http://schemas.microsoft.com/office/drawing/2014/main" val="2160403861"/>
                    </a:ext>
                  </a:extLst>
                </a:gridCol>
                <a:gridCol w="201911">
                  <a:extLst>
                    <a:ext uri="{9D8B030D-6E8A-4147-A177-3AD203B41FA5}">
                      <a16:colId xmlns:a16="http://schemas.microsoft.com/office/drawing/2014/main" val="568202334"/>
                    </a:ext>
                  </a:extLst>
                </a:gridCol>
                <a:gridCol w="201911">
                  <a:extLst>
                    <a:ext uri="{9D8B030D-6E8A-4147-A177-3AD203B41FA5}">
                      <a16:colId xmlns:a16="http://schemas.microsoft.com/office/drawing/2014/main" val="734190974"/>
                    </a:ext>
                  </a:extLst>
                </a:gridCol>
                <a:gridCol w="201911">
                  <a:extLst>
                    <a:ext uri="{9D8B030D-6E8A-4147-A177-3AD203B41FA5}">
                      <a16:colId xmlns:a16="http://schemas.microsoft.com/office/drawing/2014/main" val="663723370"/>
                    </a:ext>
                  </a:extLst>
                </a:gridCol>
                <a:gridCol w="201911">
                  <a:extLst>
                    <a:ext uri="{9D8B030D-6E8A-4147-A177-3AD203B41FA5}">
                      <a16:colId xmlns:a16="http://schemas.microsoft.com/office/drawing/2014/main" val="422027898"/>
                    </a:ext>
                  </a:extLst>
                </a:gridCol>
                <a:gridCol w="201911">
                  <a:extLst>
                    <a:ext uri="{9D8B030D-6E8A-4147-A177-3AD203B41FA5}">
                      <a16:colId xmlns:a16="http://schemas.microsoft.com/office/drawing/2014/main" val="1161712303"/>
                    </a:ext>
                  </a:extLst>
                </a:gridCol>
                <a:gridCol w="201911">
                  <a:extLst>
                    <a:ext uri="{9D8B030D-6E8A-4147-A177-3AD203B41FA5}">
                      <a16:colId xmlns:a16="http://schemas.microsoft.com/office/drawing/2014/main" val="1655722075"/>
                    </a:ext>
                  </a:extLst>
                </a:gridCol>
                <a:gridCol w="201911">
                  <a:extLst>
                    <a:ext uri="{9D8B030D-6E8A-4147-A177-3AD203B41FA5}">
                      <a16:colId xmlns:a16="http://schemas.microsoft.com/office/drawing/2014/main" val="119451433"/>
                    </a:ext>
                  </a:extLst>
                </a:gridCol>
                <a:gridCol w="201911">
                  <a:extLst>
                    <a:ext uri="{9D8B030D-6E8A-4147-A177-3AD203B41FA5}">
                      <a16:colId xmlns:a16="http://schemas.microsoft.com/office/drawing/2014/main" val="3515658288"/>
                    </a:ext>
                  </a:extLst>
                </a:gridCol>
                <a:gridCol w="201911">
                  <a:extLst>
                    <a:ext uri="{9D8B030D-6E8A-4147-A177-3AD203B41FA5}">
                      <a16:colId xmlns:a16="http://schemas.microsoft.com/office/drawing/2014/main" val="511177314"/>
                    </a:ext>
                  </a:extLst>
                </a:gridCol>
                <a:gridCol w="201911">
                  <a:extLst>
                    <a:ext uri="{9D8B030D-6E8A-4147-A177-3AD203B41FA5}">
                      <a16:colId xmlns:a16="http://schemas.microsoft.com/office/drawing/2014/main" val="979852435"/>
                    </a:ext>
                  </a:extLst>
                </a:gridCol>
                <a:gridCol w="201911">
                  <a:extLst>
                    <a:ext uri="{9D8B030D-6E8A-4147-A177-3AD203B41FA5}">
                      <a16:colId xmlns:a16="http://schemas.microsoft.com/office/drawing/2014/main" val="1795447407"/>
                    </a:ext>
                  </a:extLst>
                </a:gridCol>
                <a:gridCol w="201911">
                  <a:extLst>
                    <a:ext uri="{9D8B030D-6E8A-4147-A177-3AD203B41FA5}">
                      <a16:colId xmlns:a16="http://schemas.microsoft.com/office/drawing/2014/main" val="1543305476"/>
                    </a:ext>
                  </a:extLst>
                </a:gridCol>
                <a:gridCol w="201911">
                  <a:extLst>
                    <a:ext uri="{9D8B030D-6E8A-4147-A177-3AD203B41FA5}">
                      <a16:colId xmlns:a16="http://schemas.microsoft.com/office/drawing/2014/main" val="1006947575"/>
                    </a:ext>
                  </a:extLst>
                </a:gridCol>
                <a:gridCol w="201911">
                  <a:extLst>
                    <a:ext uri="{9D8B030D-6E8A-4147-A177-3AD203B41FA5}">
                      <a16:colId xmlns:a16="http://schemas.microsoft.com/office/drawing/2014/main" val="3808370702"/>
                    </a:ext>
                  </a:extLst>
                </a:gridCol>
                <a:gridCol w="201911">
                  <a:extLst>
                    <a:ext uri="{9D8B030D-6E8A-4147-A177-3AD203B41FA5}">
                      <a16:colId xmlns:a16="http://schemas.microsoft.com/office/drawing/2014/main" val="3635056635"/>
                    </a:ext>
                  </a:extLst>
                </a:gridCol>
                <a:gridCol w="201911">
                  <a:extLst>
                    <a:ext uri="{9D8B030D-6E8A-4147-A177-3AD203B41FA5}">
                      <a16:colId xmlns:a16="http://schemas.microsoft.com/office/drawing/2014/main" val="1609661667"/>
                    </a:ext>
                  </a:extLst>
                </a:gridCol>
                <a:gridCol w="201911">
                  <a:extLst>
                    <a:ext uri="{9D8B030D-6E8A-4147-A177-3AD203B41FA5}">
                      <a16:colId xmlns:a16="http://schemas.microsoft.com/office/drawing/2014/main" val="2557076626"/>
                    </a:ext>
                  </a:extLst>
                </a:gridCol>
                <a:gridCol w="201911">
                  <a:extLst>
                    <a:ext uri="{9D8B030D-6E8A-4147-A177-3AD203B41FA5}">
                      <a16:colId xmlns:a16="http://schemas.microsoft.com/office/drawing/2014/main" val="2353973702"/>
                    </a:ext>
                  </a:extLst>
                </a:gridCol>
                <a:gridCol w="201911">
                  <a:extLst>
                    <a:ext uri="{9D8B030D-6E8A-4147-A177-3AD203B41FA5}">
                      <a16:colId xmlns:a16="http://schemas.microsoft.com/office/drawing/2014/main" val="3061514093"/>
                    </a:ext>
                  </a:extLst>
                </a:gridCol>
                <a:gridCol w="201911">
                  <a:extLst>
                    <a:ext uri="{9D8B030D-6E8A-4147-A177-3AD203B41FA5}">
                      <a16:colId xmlns:a16="http://schemas.microsoft.com/office/drawing/2014/main" val="4151527304"/>
                    </a:ext>
                  </a:extLst>
                </a:gridCol>
                <a:gridCol w="201911">
                  <a:extLst>
                    <a:ext uri="{9D8B030D-6E8A-4147-A177-3AD203B41FA5}">
                      <a16:colId xmlns:a16="http://schemas.microsoft.com/office/drawing/2014/main" val="238697763"/>
                    </a:ext>
                  </a:extLst>
                </a:gridCol>
                <a:gridCol w="201911">
                  <a:extLst>
                    <a:ext uri="{9D8B030D-6E8A-4147-A177-3AD203B41FA5}">
                      <a16:colId xmlns:a16="http://schemas.microsoft.com/office/drawing/2014/main" val="4017940903"/>
                    </a:ext>
                  </a:extLst>
                </a:gridCol>
                <a:gridCol w="201911">
                  <a:extLst>
                    <a:ext uri="{9D8B030D-6E8A-4147-A177-3AD203B41FA5}">
                      <a16:colId xmlns:a16="http://schemas.microsoft.com/office/drawing/2014/main" val="3465824170"/>
                    </a:ext>
                  </a:extLst>
                </a:gridCol>
                <a:gridCol w="201911">
                  <a:extLst>
                    <a:ext uri="{9D8B030D-6E8A-4147-A177-3AD203B41FA5}">
                      <a16:colId xmlns:a16="http://schemas.microsoft.com/office/drawing/2014/main" val="2204346856"/>
                    </a:ext>
                  </a:extLst>
                </a:gridCol>
                <a:gridCol w="201911">
                  <a:extLst>
                    <a:ext uri="{9D8B030D-6E8A-4147-A177-3AD203B41FA5}">
                      <a16:colId xmlns:a16="http://schemas.microsoft.com/office/drawing/2014/main" val="2703397459"/>
                    </a:ext>
                  </a:extLst>
                </a:gridCol>
                <a:gridCol w="201911">
                  <a:extLst>
                    <a:ext uri="{9D8B030D-6E8A-4147-A177-3AD203B41FA5}">
                      <a16:colId xmlns:a16="http://schemas.microsoft.com/office/drawing/2014/main" val="4099986556"/>
                    </a:ext>
                  </a:extLst>
                </a:gridCol>
                <a:gridCol w="201911">
                  <a:extLst>
                    <a:ext uri="{9D8B030D-6E8A-4147-A177-3AD203B41FA5}">
                      <a16:colId xmlns:a16="http://schemas.microsoft.com/office/drawing/2014/main" val="492168172"/>
                    </a:ext>
                  </a:extLst>
                </a:gridCol>
                <a:gridCol w="201911">
                  <a:extLst>
                    <a:ext uri="{9D8B030D-6E8A-4147-A177-3AD203B41FA5}">
                      <a16:colId xmlns:a16="http://schemas.microsoft.com/office/drawing/2014/main" val="1574466278"/>
                    </a:ext>
                  </a:extLst>
                </a:gridCol>
                <a:gridCol w="201911">
                  <a:extLst>
                    <a:ext uri="{9D8B030D-6E8A-4147-A177-3AD203B41FA5}">
                      <a16:colId xmlns:a16="http://schemas.microsoft.com/office/drawing/2014/main" val="573508414"/>
                    </a:ext>
                  </a:extLst>
                </a:gridCol>
                <a:gridCol w="201911">
                  <a:extLst>
                    <a:ext uri="{9D8B030D-6E8A-4147-A177-3AD203B41FA5}">
                      <a16:colId xmlns:a16="http://schemas.microsoft.com/office/drawing/2014/main" val="107880460"/>
                    </a:ext>
                  </a:extLst>
                </a:gridCol>
                <a:gridCol w="201911">
                  <a:extLst>
                    <a:ext uri="{9D8B030D-6E8A-4147-A177-3AD203B41FA5}">
                      <a16:colId xmlns:a16="http://schemas.microsoft.com/office/drawing/2014/main" val="2458002486"/>
                    </a:ext>
                  </a:extLst>
                </a:gridCol>
                <a:gridCol w="201911">
                  <a:extLst>
                    <a:ext uri="{9D8B030D-6E8A-4147-A177-3AD203B41FA5}">
                      <a16:colId xmlns:a16="http://schemas.microsoft.com/office/drawing/2014/main" val="3096150687"/>
                    </a:ext>
                  </a:extLst>
                </a:gridCol>
              </a:tblGrid>
              <a:tr h="282239">
                <a:tc>
                  <a:txBody>
                    <a:bodyPr/>
                    <a:lstStyle/>
                    <a:p>
                      <a:pPr algn="l" fontAlgn="b"/>
                      <a:r>
                        <a:rPr lang="nb-NO" sz="800" b="1" i="0" u="none" strike="noStrike">
                          <a:solidFill>
                            <a:srgbClr val="000000"/>
                          </a:solidFill>
                          <a:effectLst/>
                          <a:latin typeface="Calibri" panose="020F0502020204030204" pitchFamily="34" charset="0"/>
                        </a:rPr>
                        <a:t> </a:t>
                      </a:r>
                    </a:p>
                  </a:txBody>
                  <a:tcPr marL="7144" marR="7144" marT="7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7E6E6"/>
                    </a:solidFill>
                  </a:tcPr>
                </a:tc>
                <a:tc gridSpan="12">
                  <a:txBody>
                    <a:bodyPr/>
                    <a:lstStyle/>
                    <a:p>
                      <a:pPr algn="ctr" fontAlgn="b"/>
                      <a:r>
                        <a:rPr lang="nb-NO" sz="1100" b="1" i="0" u="none" strike="noStrike">
                          <a:solidFill>
                            <a:srgbClr val="000000"/>
                          </a:solidFill>
                          <a:effectLst/>
                          <a:latin typeface="Calibri" panose="020F0502020204030204" pitchFamily="34" charset="0"/>
                        </a:rPr>
                        <a:t>2019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7E6E6"/>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gridSpan="12">
                  <a:txBody>
                    <a:bodyPr/>
                    <a:lstStyle/>
                    <a:p>
                      <a:pPr algn="ctr" fontAlgn="b"/>
                      <a:r>
                        <a:rPr lang="nb-NO" sz="1100" b="1" i="0" u="none" strike="noStrike">
                          <a:solidFill>
                            <a:srgbClr val="000000"/>
                          </a:solidFill>
                          <a:effectLst/>
                          <a:latin typeface="Calibri" panose="020F0502020204030204" pitchFamily="34" charset="0"/>
                        </a:rPr>
                        <a:t>2020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7E6E6"/>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gridSpan="12">
                  <a:txBody>
                    <a:bodyPr/>
                    <a:lstStyle/>
                    <a:p>
                      <a:pPr algn="ctr" fontAlgn="b"/>
                      <a:r>
                        <a:rPr lang="nb-NO" sz="1100" b="1" i="0" u="none" strike="noStrike">
                          <a:solidFill>
                            <a:srgbClr val="000000"/>
                          </a:solidFill>
                          <a:effectLst/>
                          <a:latin typeface="Calibri" panose="020F0502020204030204" pitchFamily="34" charset="0"/>
                        </a:rPr>
                        <a:t>2021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7E6E6"/>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3378720240"/>
                  </a:ext>
                </a:extLst>
              </a:tr>
              <a:tr h="237081">
                <a:tc>
                  <a:txBody>
                    <a:bodyPr/>
                    <a:lstStyle/>
                    <a:p>
                      <a:pPr algn="ctr" fontAlgn="b"/>
                      <a:r>
                        <a:rPr lang="nb-NO" sz="800" b="1" i="0" u="none" strike="noStrike">
                          <a:solidFill>
                            <a:srgbClr val="000000"/>
                          </a:solidFill>
                          <a:effectLst/>
                          <a:latin typeface="Calibri" panose="020F0502020204030204" pitchFamily="34" charset="0"/>
                        </a:rPr>
                        <a:t>PROSJEKT</a:t>
                      </a:r>
                    </a:p>
                  </a:txBody>
                  <a:tcPr marL="7144" marR="7144" marT="7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nb-NO" sz="900" b="1" i="0" u="none" strike="noStrike">
                          <a:solidFill>
                            <a:srgbClr val="000000"/>
                          </a:solidFill>
                          <a:effectLst/>
                          <a:latin typeface="Calibri" panose="020F0502020204030204" pitchFamily="34" charset="0"/>
                        </a:rPr>
                        <a:t>Q1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gridSpan="3">
                  <a:txBody>
                    <a:bodyPr/>
                    <a:lstStyle/>
                    <a:p>
                      <a:pPr algn="ctr" fontAlgn="b"/>
                      <a:r>
                        <a:rPr lang="nb-NO" sz="900" b="1" i="0" u="none" strike="noStrike">
                          <a:solidFill>
                            <a:srgbClr val="000000"/>
                          </a:solidFill>
                          <a:effectLst/>
                          <a:latin typeface="Calibri" panose="020F0502020204030204" pitchFamily="34" charset="0"/>
                        </a:rPr>
                        <a:t>Q2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gridSpan="3">
                  <a:txBody>
                    <a:bodyPr/>
                    <a:lstStyle/>
                    <a:p>
                      <a:pPr algn="ctr" fontAlgn="b"/>
                      <a:r>
                        <a:rPr lang="nb-NO" sz="900" b="1" i="0" u="none" strike="noStrike">
                          <a:solidFill>
                            <a:srgbClr val="000000"/>
                          </a:solidFill>
                          <a:effectLst/>
                          <a:latin typeface="Calibri" panose="020F0502020204030204" pitchFamily="34" charset="0"/>
                        </a:rPr>
                        <a:t>Q3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gridSpan="3">
                  <a:txBody>
                    <a:bodyPr/>
                    <a:lstStyle/>
                    <a:p>
                      <a:pPr algn="ctr" fontAlgn="b"/>
                      <a:r>
                        <a:rPr lang="nb-NO" sz="900" b="1" i="0" u="none" strike="noStrike">
                          <a:solidFill>
                            <a:srgbClr val="000000"/>
                          </a:solidFill>
                          <a:effectLst/>
                          <a:latin typeface="Calibri" panose="020F0502020204030204" pitchFamily="34" charset="0"/>
                        </a:rPr>
                        <a:t>Q4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gridSpan="3">
                  <a:txBody>
                    <a:bodyPr/>
                    <a:lstStyle/>
                    <a:p>
                      <a:pPr algn="ctr" fontAlgn="b"/>
                      <a:r>
                        <a:rPr lang="nb-NO" sz="900" b="1" i="0" u="none" strike="noStrike">
                          <a:solidFill>
                            <a:srgbClr val="000000"/>
                          </a:solidFill>
                          <a:effectLst/>
                          <a:latin typeface="Calibri" panose="020F0502020204030204" pitchFamily="34" charset="0"/>
                        </a:rPr>
                        <a:t>Q1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gridSpan="3">
                  <a:txBody>
                    <a:bodyPr/>
                    <a:lstStyle/>
                    <a:p>
                      <a:pPr algn="ctr" fontAlgn="b"/>
                      <a:r>
                        <a:rPr lang="nb-NO" sz="900" b="1" i="0" u="none" strike="noStrike">
                          <a:solidFill>
                            <a:srgbClr val="000000"/>
                          </a:solidFill>
                          <a:effectLst/>
                          <a:latin typeface="Calibri" panose="020F0502020204030204" pitchFamily="34" charset="0"/>
                        </a:rPr>
                        <a:t>Q2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gridSpan="3">
                  <a:txBody>
                    <a:bodyPr/>
                    <a:lstStyle/>
                    <a:p>
                      <a:pPr algn="ctr" fontAlgn="b"/>
                      <a:r>
                        <a:rPr lang="nb-NO" sz="900" b="1" i="0" u="none" strike="noStrike">
                          <a:solidFill>
                            <a:srgbClr val="000000"/>
                          </a:solidFill>
                          <a:effectLst/>
                          <a:latin typeface="Calibri" panose="020F0502020204030204" pitchFamily="34" charset="0"/>
                        </a:rPr>
                        <a:t>Q3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gridSpan="3">
                  <a:txBody>
                    <a:bodyPr/>
                    <a:lstStyle/>
                    <a:p>
                      <a:pPr algn="ctr" fontAlgn="b"/>
                      <a:r>
                        <a:rPr lang="nb-NO" sz="900" b="1" i="0" u="none" strike="noStrike">
                          <a:solidFill>
                            <a:srgbClr val="000000"/>
                          </a:solidFill>
                          <a:effectLst/>
                          <a:latin typeface="Calibri" panose="020F0502020204030204" pitchFamily="34" charset="0"/>
                        </a:rPr>
                        <a:t>Q4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gridSpan="3">
                  <a:txBody>
                    <a:bodyPr/>
                    <a:lstStyle/>
                    <a:p>
                      <a:pPr algn="ctr" fontAlgn="b"/>
                      <a:r>
                        <a:rPr lang="nb-NO" sz="600" b="1" i="0" u="none" strike="noStrike">
                          <a:solidFill>
                            <a:srgbClr val="000000"/>
                          </a:solidFill>
                          <a:effectLst/>
                          <a:latin typeface="Calibri" panose="020F0502020204030204" pitchFamily="34" charset="0"/>
                        </a:rPr>
                        <a:t>Q1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gridSpan="3">
                  <a:txBody>
                    <a:bodyPr/>
                    <a:lstStyle/>
                    <a:p>
                      <a:pPr algn="ctr" fontAlgn="b"/>
                      <a:r>
                        <a:rPr lang="nb-NO" sz="600" b="1" i="0" u="none" strike="noStrike">
                          <a:solidFill>
                            <a:srgbClr val="000000"/>
                          </a:solidFill>
                          <a:effectLst/>
                          <a:latin typeface="Calibri" panose="020F0502020204030204" pitchFamily="34" charset="0"/>
                        </a:rPr>
                        <a:t>Q2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gridSpan="3">
                  <a:txBody>
                    <a:bodyPr/>
                    <a:lstStyle/>
                    <a:p>
                      <a:pPr algn="ctr" fontAlgn="b"/>
                      <a:r>
                        <a:rPr lang="nb-NO" sz="600" b="1" i="0" u="none" strike="noStrike">
                          <a:solidFill>
                            <a:srgbClr val="000000"/>
                          </a:solidFill>
                          <a:effectLst/>
                          <a:latin typeface="Calibri" panose="020F0502020204030204" pitchFamily="34" charset="0"/>
                        </a:rPr>
                        <a:t>Q3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gridSpan="3">
                  <a:txBody>
                    <a:bodyPr/>
                    <a:lstStyle/>
                    <a:p>
                      <a:pPr algn="ctr" fontAlgn="b"/>
                      <a:r>
                        <a:rPr lang="nb-NO" sz="600" b="1" i="0" u="none" strike="noStrike">
                          <a:solidFill>
                            <a:srgbClr val="000000"/>
                          </a:solidFill>
                          <a:effectLst/>
                          <a:latin typeface="Calibri" panose="020F0502020204030204" pitchFamily="34" charset="0"/>
                        </a:rPr>
                        <a:t>Q4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616392833"/>
                  </a:ext>
                </a:extLst>
              </a:tr>
              <a:tr h="408682">
                <a:tc>
                  <a:txBody>
                    <a:bodyPr/>
                    <a:lstStyle/>
                    <a:p>
                      <a:pPr algn="ctr" fontAlgn="ctr"/>
                      <a:r>
                        <a:rPr lang="nb-NO" sz="1200" b="1" i="0" u="none" strike="noStrike">
                          <a:solidFill>
                            <a:srgbClr val="000000"/>
                          </a:solidFill>
                          <a:effectLst/>
                          <a:latin typeface="Calibri" panose="020F0502020204030204" pitchFamily="34" charset="0"/>
                        </a:rPr>
                        <a:t>UiO/SA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3">
                  <a:txBody>
                    <a:bodyPr/>
                    <a:lstStyle/>
                    <a:p>
                      <a:pPr algn="l" fontAlgn="ctr"/>
                      <a:r>
                        <a:rPr lang="nb-NO" sz="800" b="1" i="0" u="none" strike="noStrike">
                          <a:solidFill>
                            <a:srgbClr val="000000"/>
                          </a:solidFill>
                          <a:effectLst/>
                          <a:latin typeface="Calibri" panose="020F0502020204030204" pitchFamily="34" charset="0"/>
                        </a:rPr>
                        <a:t>Drift fra 01.01.2021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nb-NO"/>
                    </a:p>
                  </a:txBody>
                  <a:tcPr/>
                </a:tc>
                <a:tc hMerge="1">
                  <a:txBody>
                    <a:bodyPr/>
                    <a:lstStyle/>
                    <a:p>
                      <a:endParaRPr lang="nb-NO"/>
                    </a:p>
                  </a:txBody>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751550559"/>
                  </a:ext>
                </a:extLst>
              </a:tr>
              <a:tr h="225791">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5992556"/>
                  </a:ext>
                </a:extLst>
              </a:tr>
              <a:tr h="408682">
                <a:tc>
                  <a:txBody>
                    <a:bodyPr/>
                    <a:lstStyle/>
                    <a:p>
                      <a:pPr algn="ctr" fontAlgn="ctr"/>
                      <a:r>
                        <a:rPr lang="nb-NO" sz="1200" b="1" i="0" u="none" strike="noStrike">
                          <a:solidFill>
                            <a:srgbClr val="000000"/>
                          </a:solidFill>
                          <a:effectLst/>
                          <a:latin typeface="Calibri" panose="020F0502020204030204" pitchFamily="34" charset="0"/>
                        </a:rPr>
                        <a:t>UiO/Økonomi</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3">
                  <a:txBody>
                    <a:bodyPr/>
                    <a:lstStyle/>
                    <a:p>
                      <a:pPr algn="l" fontAlgn="ctr"/>
                      <a:r>
                        <a:rPr lang="nb-NO" sz="800" b="1" i="0" u="none" strike="noStrike">
                          <a:solidFill>
                            <a:srgbClr val="000000"/>
                          </a:solidFill>
                          <a:effectLst/>
                          <a:latin typeface="Calibri" panose="020F0502020204030204" pitchFamily="34" charset="0"/>
                        </a:rPr>
                        <a:t>Drift fra 01.01.2021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nb-NO"/>
                    </a:p>
                  </a:txBody>
                  <a:tcPr/>
                </a:tc>
                <a:tc hMerge="1">
                  <a:txBody>
                    <a:bodyPr/>
                    <a:lstStyle/>
                    <a:p>
                      <a:endParaRPr lang="nb-NO"/>
                    </a:p>
                  </a:txBody>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03346075"/>
                  </a:ext>
                </a:extLst>
              </a:tr>
              <a:tr h="225791">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76789875"/>
                  </a:ext>
                </a:extLst>
              </a:tr>
              <a:tr h="316108">
                <a:tc>
                  <a:txBody>
                    <a:bodyPr/>
                    <a:lstStyle/>
                    <a:p>
                      <a:pPr algn="ctr" fontAlgn="ctr"/>
                      <a:r>
                        <a:rPr lang="nb-NO" sz="1200" b="1" i="0" u="none" strike="noStrike">
                          <a:solidFill>
                            <a:srgbClr val="000000"/>
                          </a:solidFill>
                          <a:effectLst/>
                          <a:latin typeface="Calibri" panose="020F0502020204030204" pitchFamily="34" charset="0"/>
                        </a:rPr>
                        <a:t>IT-drift</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77659055"/>
                  </a:ext>
                </a:extLst>
              </a:tr>
              <a:tr h="225791">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b-NO" sz="8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88418481"/>
                  </a:ext>
                </a:extLst>
              </a:tr>
              <a:tr h="316108">
                <a:tc>
                  <a:txBody>
                    <a:bodyPr/>
                    <a:lstStyle/>
                    <a:p>
                      <a:pPr algn="ctr" fontAlgn="ctr"/>
                      <a:r>
                        <a:rPr lang="nb-NO" sz="1200" b="1" i="0" u="none" strike="noStrike">
                          <a:solidFill>
                            <a:srgbClr val="000000"/>
                          </a:solidFill>
                          <a:effectLst/>
                          <a:latin typeface="Calibri" panose="020F0502020204030204" pitchFamily="34" charset="0"/>
                        </a:rPr>
                        <a:t>Fellesløsninger</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800" b="0" i="0" u="none" strike="noStrike">
                          <a:solidFill>
                            <a:srgbClr val="000000"/>
                          </a:solidFill>
                          <a:effectLst/>
                          <a:latin typeface="Calibri" panose="020F0502020204030204" pitchFamily="34" charset="0"/>
                        </a:rPr>
                        <a:t> </a:t>
                      </a:r>
                    </a:p>
                  </a:txBody>
                  <a:tcPr marL="7144" marR="7144" marT="714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1067758"/>
                  </a:ext>
                </a:extLst>
              </a:tr>
            </a:tbl>
          </a:graphicData>
        </a:graphic>
      </p:graphicFrame>
      <p:sp>
        <p:nvSpPr>
          <p:cNvPr id="3" name="TextBox 2"/>
          <p:cNvSpPr txBox="1"/>
          <p:nvPr/>
        </p:nvSpPr>
        <p:spPr>
          <a:xfrm>
            <a:off x="755576" y="908720"/>
            <a:ext cx="7632848" cy="830997"/>
          </a:xfrm>
          <a:prstGeom prst="rect">
            <a:avLst/>
          </a:prstGeom>
          <a:noFill/>
        </p:spPr>
        <p:txBody>
          <a:bodyPr wrap="square" rtlCol="0">
            <a:spAutoFit/>
          </a:bodyPr>
          <a:lstStyle/>
          <a:p>
            <a:r>
              <a:rPr lang="nb-NO" sz="2400" b="1" dirty="0"/>
              <a:t>Tidsperspektiv </a:t>
            </a:r>
            <a:r>
              <a:rPr lang="nb-NO" sz="2400" b="1" dirty="0" smtClean="0"/>
              <a:t>UiO-prosjektene</a:t>
            </a:r>
            <a:r>
              <a:rPr lang="nb-NO" sz="2400" dirty="0" smtClean="0"/>
              <a:t/>
            </a:r>
            <a:br>
              <a:rPr lang="nb-NO" sz="2400" dirty="0" smtClean="0"/>
            </a:br>
            <a:r>
              <a:rPr lang="nb-NO" sz="2400" b="1" dirty="0" smtClean="0"/>
              <a:t>Programmets </a:t>
            </a:r>
            <a:r>
              <a:rPr lang="nb-NO" sz="2400" b="1" dirty="0"/>
              <a:t>tidslinje 01.01.2019 – 31.12.2021</a:t>
            </a:r>
          </a:p>
        </p:txBody>
      </p:sp>
    </p:spTree>
    <p:extLst>
      <p:ext uri="{BB962C8B-B14F-4D97-AF65-F5344CB8AC3E}">
        <p14:creationId xmlns:p14="http://schemas.microsoft.com/office/powerpoint/2010/main" val="94430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790600"/>
          </a:xfrm>
        </p:spPr>
        <p:txBody>
          <a:bodyPr/>
          <a:lstStyle/>
          <a:p>
            <a:r>
              <a:rPr lang="nb-NO" dirty="0" smtClean="0"/>
              <a:t>Andre prosesser på UiO</a:t>
            </a:r>
            <a:endParaRPr lang="nb-NO" dirty="0"/>
          </a:p>
        </p:txBody>
      </p:sp>
      <p:sp>
        <p:nvSpPr>
          <p:cNvPr id="3" name="Content Placeholder 2"/>
          <p:cNvSpPr>
            <a:spLocks noGrp="1"/>
          </p:cNvSpPr>
          <p:nvPr>
            <p:ph idx="1"/>
          </p:nvPr>
        </p:nvSpPr>
        <p:spPr>
          <a:xfrm>
            <a:off x="899592" y="1772816"/>
            <a:ext cx="7696200" cy="4114800"/>
          </a:xfrm>
        </p:spPr>
        <p:txBody>
          <a:bodyPr/>
          <a:lstStyle/>
          <a:p>
            <a:r>
              <a:rPr lang="nb-NO" sz="2000" dirty="0" smtClean="0"/>
              <a:t>Strategi 2030</a:t>
            </a:r>
            <a:r>
              <a:rPr lang="nb-NO" sz="2000" dirty="0" smtClean="0"/>
              <a:t>.</a:t>
            </a:r>
          </a:p>
          <a:p>
            <a:r>
              <a:rPr lang="nb-NO" sz="2000" dirty="0" smtClean="0"/>
              <a:t>Handlingsplanen for humaniora.</a:t>
            </a:r>
            <a:endParaRPr lang="nb-NO" sz="2000" dirty="0" smtClean="0"/>
          </a:p>
          <a:p>
            <a:r>
              <a:rPr lang="nb-NO" sz="2000" dirty="0" smtClean="0"/>
              <a:t>Masterplanen for IT: Øke kapasitet, omfang og kvalitet på </a:t>
            </a:r>
            <a:r>
              <a:rPr lang="nb-NO" sz="2000" dirty="0" err="1" smtClean="0"/>
              <a:t>fagnær</a:t>
            </a:r>
            <a:r>
              <a:rPr lang="nb-NO" sz="2000" dirty="0" smtClean="0"/>
              <a:t> IT-støtte til forskning og utdanning.</a:t>
            </a:r>
          </a:p>
          <a:p>
            <a:r>
              <a:rPr lang="nb-NO" sz="2000" dirty="0" smtClean="0"/>
              <a:t>Innføring av </a:t>
            </a:r>
            <a:r>
              <a:rPr lang="nb-NO" sz="2000" dirty="0" err="1" smtClean="0"/>
              <a:t>Tableau</a:t>
            </a:r>
            <a:r>
              <a:rPr lang="nb-NO" sz="2000" dirty="0" smtClean="0"/>
              <a:t> – verktøy for å samle og vise styringsinformasjon.</a:t>
            </a:r>
          </a:p>
          <a:p>
            <a:r>
              <a:rPr lang="nb-NO" sz="2000" dirty="0"/>
              <a:t>Innføring av Canvas (2018) – læringsadministrasjonssystem</a:t>
            </a:r>
            <a:r>
              <a:rPr lang="nb-NO" sz="2000" dirty="0" smtClean="0"/>
              <a:t>.</a:t>
            </a:r>
          </a:p>
          <a:p>
            <a:r>
              <a:rPr lang="nb-NO" sz="2000" dirty="0" smtClean="0"/>
              <a:t>Studentanalysen (2016) – tall for gjennomføring.</a:t>
            </a:r>
            <a:endParaRPr lang="nb-NO" sz="2000" dirty="0" smtClean="0"/>
          </a:p>
          <a:p>
            <a:r>
              <a:rPr lang="nb-NO" sz="2000" dirty="0" smtClean="0"/>
              <a:t>Videre arbeid med digital eksamen. Ved HF: </a:t>
            </a:r>
          </a:p>
          <a:p>
            <a:pPr lvl="1"/>
            <a:r>
              <a:rPr lang="nb-NO" sz="2000" dirty="0" smtClean="0"/>
              <a:t>80% av alle eksamener er hjemmeeksamener, </a:t>
            </a:r>
          </a:p>
          <a:p>
            <a:pPr lvl="1"/>
            <a:r>
              <a:rPr lang="nb-NO" sz="2000" dirty="0" smtClean="0"/>
              <a:t>80 </a:t>
            </a:r>
            <a:r>
              <a:rPr lang="nb-NO" sz="2000" dirty="0"/>
              <a:t>% av skoleeksamenene er </a:t>
            </a:r>
            <a:r>
              <a:rPr lang="nb-NO" sz="2000" dirty="0" smtClean="0"/>
              <a:t>digitale, og</a:t>
            </a:r>
            <a:endParaRPr lang="nb-NO" sz="2000" dirty="0"/>
          </a:p>
          <a:p>
            <a:pPr lvl="1"/>
            <a:r>
              <a:rPr lang="nb-NO" sz="2000" dirty="0" smtClean="0"/>
              <a:t>80 </a:t>
            </a:r>
            <a:r>
              <a:rPr lang="nb-NO" sz="2000" dirty="0"/>
              <a:t>% av fakultetets studenter </a:t>
            </a:r>
            <a:r>
              <a:rPr lang="nb-NO" sz="2000" dirty="0" smtClean="0"/>
              <a:t>tar skoleeksamen digitalt.</a:t>
            </a:r>
          </a:p>
          <a:p>
            <a:endParaRPr lang="nb-NO" sz="2000" dirty="0" smtClean="0"/>
          </a:p>
        </p:txBody>
      </p:sp>
    </p:spTree>
    <p:extLst>
      <p:ext uri="{BB962C8B-B14F-4D97-AF65-F5344CB8AC3E}">
        <p14:creationId xmlns:p14="http://schemas.microsoft.com/office/powerpoint/2010/main" val="4101481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792088"/>
          </a:xfrm>
        </p:spPr>
        <p:txBody>
          <a:bodyPr/>
          <a:lstStyle/>
          <a:p>
            <a:r>
              <a:rPr lang="nb-NO" dirty="0" smtClean="0"/>
              <a:t>Hva skjer på HF?</a:t>
            </a:r>
            <a:endParaRPr lang="nb-NO" dirty="0"/>
          </a:p>
        </p:txBody>
      </p:sp>
      <p:sp>
        <p:nvSpPr>
          <p:cNvPr id="3" name="Content Placeholder 2"/>
          <p:cNvSpPr>
            <a:spLocks noGrp="1"/>
          </p:cNvSpPr>
          <p:nvPr>
            <p:ph idx="1"/>
          </p:nvPr>
        </p:nvSpPr>
        <p:spPr>
          <a:xfrm>
            <a:off x="990600" y="1484784"/>
            <a:ext cx="7696200" cy="4824536"/>
          </a:xfrm>
        </p:spPr>
        <p:txBody>
          <a:bodyPr/>
          <a:lstStyle/>
          <a:p>
            <a:r>
              <a:rPr lang="nb-NO" sz="2000" dirty="0" smtClean="0"/>
              <a:t>Utviklings- og endringsarbeid skjer løpende på alle områder, på institutt og fakultet.</a:t>
            </a:r>
          </a:p>
          <a:p>
            <a:r>
              <a:rPr lang="nb-NO" sz="2000" dirty="0"/>
              <a:t>Administrative ledere og seksjonssjefer har gjennomgått hva det kan være aktuelt at vi ser </a:t>
            </a:r>
            <a:r>
              <a:rPr lang="nb-NO" sz="2000" dirty="0" smtClean="0"/>
              <a:t>på i </a:t>
            </a:r>
            <a:r>
              <a:rPr lang="nb-NO" sz="2000" dirty="0"/>
              <a:t>tillegg til </a:t>
            </a:r>
            <a:r>
              <a:rPr lang="nb-NO" sz="2000" dirty="0" smtClean="0"/>
              <a:t>UiOs fellesprosjekter.</a:t>
            </a:r>
          </a:p>
          <a:p>
            <a:r>
              <a:rPr lang="nb-NO" sz="2000" dirty="0" smtClean="0"/>
              <a:t>Utfordring: Tilstrekkelig ressurser til utviklings- </a:t>
            </a:r>
            <a:r>
              <a:rPr lang="nb-NO" sz="2000" dirty="0"/>
              <a:t>og </a:t>
            </a:r>
            <a:r>
              <a:rPr lang="nb-NO" sz="2000" dirty="0" smtClean="0"/>
              <a:t>endringsarbeid parallelt med drift- og forvaltningsoppgaver. </a:t>
            </a:r>
            <a:endParaRPr lang="nb-NO" sz="2000" dirty="0"/>
          </a:p>
          <a:p>
            <a:pPr lvl="1"/>
            <a:r>
              <a:rPr lang="nb-NO" sz="1600" dirty="0" smtClean="0"/>
              <a:t>Det forventes bidrag fra alle enheter inn i felles prosjekter på UiO. </a:t>
            </a:r>
            <a:br>
              <a:rPr lang="nb-NO" sz="1600" dirty="0" smtClean="0"/>
            </a:br>
            <a:r>
              <a:rPr lang="nb-NO" sz="1600" dirty="0" smtClean="0"/>
              <a:t>Flere fra HF er involvert i prosjektledelse og -grupper, styringsgrupper og referansegrupper.</a:t>
            </a:r>
          </a:p>
          <a:p>
            <a:r>
              <a:rPr lang="nb-NO" sz="2000" dirty="0" smtClean="0"/>
              <a:t>HF må avvente UiO-prosjektenes påvirkning på og krav til ressursinnsats før vi kan vurdere hva vi har kapasitet til å sette i gang på egenhånd.</a:t>
            </a:r>
          </a:p>
          <a:p>
            <a:r>
              <a:rPr lang="nb-NO" sz="2000" dirty="0" smtClean="0"/>
              <a:t>Gevinstrealisering inntil videre lite konkretisert for UiO-prosjektene.</a:t>
            </a:r>
          </a:p>
        </p:txBody>
      </p:sp>
    </p:spTree>
    <p:extLst>
      <p:ext uri="{BB962C8B-B14F-4D97-AF65-F5344CB8AC3E}">
        <p14:creationId xmlns:p14="http://schemas.microsoft.com/office/powerpoint/2010/main" val="3968898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790600"/>
          </a:xfrm>
        </p:spPr>
        <p:txBody>
          <a:bodyPr/>
          <a:lstStyle/>
          <a:p>
            <a:r>
              <a:rPr lang="nb-NO" sz="2400" dirty="0" smtClean="0"/>
              <a:t>Fakultetsadministrasjonen - ressurser</a:t>
            </a:r>
            <a:endParaRPr lang="nb-NO" sz="2400" dirty="0"/>
          </a:p>
        </p:txBody>
      </p:sp>
      <p:sp>
        <p:nvSpPr>
          <p:cNvPr id="3" name="Content Placeholder 2"/>
          <p:cNvSpPr>
            <a:spLocks noGrp="1"/>
          </p:cNvSpPr>
          <p:nvPr>
            <p:ph idx="1"/>
          </p:nvPr>
        </p:nvSpPr>
        <p:spPr>
          <a:xfrm>
            <a:off x="827584" y="1630898"/>
            <a:ext cx="7696200" cy="4822438"/>
          </a:xfrm>
        </p:spPr>
        <p:txBody>
          <a:bodyPr/>
          <a:lstStyle/>
          <a:p>
            <a:r>
              <a:rPr lang="nb-NO" sz="2000" dirty="0" smtClean="0"/>
              <a:t>ABE-kutt 2019: 2,5 MNOK, tilsvarer </a:t>
            </a:r>
            <a:r>
              <a:rPr lang="nb-NO" sz="2000" dirty="0" err="1" smtClean="0"/>
              <a:t>ca</a:t>
            </a:r>
            <a:r>
              <a:rPr lang="nb-NO" sz="2000" dirty="0" smtClean="0"/>
              <a:t> tre stillinger. Kuttet allerede tatt ut.</a:t>
            </a:r>
          </a:p>
          <a:p>
            <a:r>
              <a:rPr lang="nb-NO" sz="2000" dirty="0" smtClean="0"/>
              <a:t>Gitt fakultetets økonomiske situasjon er det nødvendig at også fakultetsadministrasjonen vurderer: </a:t>
            </a:r>
          </a:p>
          <a:p>
            <a:pPr lvl="1"/>
            <a:r>
              <a:rPr lang="nb-NO" sz="1800" dirty="0"/>
              <a:t>N</a:t>
            </a:r>
            <a:r>
              <a:rPr lang="nb-NO" sz="1800" dirty="0" smtClean="0"/>
              <a:t>ytilsetting ved </a:t>
            </a:r>
            <a:r>
              <a:rPr lang="nb-NO" sz="1800" dirty="0" smtClean="0"/>
              <a:t>ledighet, </a:t>
            </a:r>
            <a:endParaRPr lang="nb-NO" sz="1800" dirty="0" smtClean="0"/>
          </a:p>
          <a:p>
            <a:pPr lvl="1"/>
            <a:r>
              <a:rPr lang="nb-NO" sz="1800" dirty="0"/>
              <a:t>B</a:t>
            </a:r>
            <a:r>
              <a:rPr lang="nb-NO" sz="1800" dirty="0" smtClean="0"/>
              <a:t>ruk av vikarer ved permisjoner (</a:t>
            </a:r>
            <a:r>
              <a:rPr lang="nb-NO" sz="1800" dirty="0" err="1" smtClean="0"/>
              <a:t>pt</a:t>
            </a:r>
            <a:r>
              <a:rPr lang="nb-NO" sz="1800" dirty="0" smtClean="0"/>
              <a:t> 4,7 årsverk uten vikar),</a:t>
            </a:r>
          </a:p>
          <a:p>
            <a:pPr lvl="1"/>
            <a:r>
              <a:rPr lang="nb-NO" sz="1800" dirty="0"/>
              <a:t>R</a:t>
            </a:r>
            <a:r>
              <a:rPr lang="nb-NO" sz="1800" dirty="0" smtClean="0"/>
              <a:t>eduksjon i driftsmidler (IT, reiser, kompetanseheving, bevertning, ol),</a:t>
            </a:r>
          </a:p>
          <a:p>
            <a:pPr lvl="1"/>
            <a:r>
              <a:rPr lang="nb-NO" sz="1800" dirty="0" smtClean="0"/>
              <a:t>Reduksjon i tiltak under HF-felles.</a:t>
            </a:r>
          </a:p>
          <a:p>
            <a:r>
              <a:rPr lang="nb-NO" sz="2000" dirty="0" smtClean="0"/>
              <a:t>Reduksjon i bemanning vil måtte følges av en reduksjon i oppgaver og tjenester og/eller nivået på disse.</a:t>
            </a:r>
          </a:p>
          <a:p>
            <a:r>
              <a:rPr lang="nb-NO" sz="2000" dirty="0"/>
              <a:t>E</a:t>
            </a:r>
            <a:r>
              <a:rPr lang="nb-NO" sz="2000" dirty="0" smtClean="0"/>
              <a:t>ventuelt </a:t>
            </a:r>
            <a:r>
              <a:rPr lang="nb-NO" sz="2000" dirty="0" smtClean="0"/>
              <a:t>nye kutt </a:t>
            </a:r>
            <a:r>
              <a:rPr lang="nb-NO" sz="2000" dirty="0" smtClean="0"/>
              <a:t>i budsjettet for 2020:</a:t>
            </a:r>
          </a:p>
          <a:p>
            <a:pPr lvl="1"/>
            <a:r>
              <a:rPr lang="nb-NO" sz="1600" dirty="0"/>
              <a:t>I</a:t>
            </a:r>
            <a:r>
              <a:rPr lang="nb-NO" sz="1600" dirty="0" smtClean="0"/>
              <a:t>nvolvering av </a:t>
            </a:r>
            <a:r>
              <a:rPr lang="nb-NO" sz="1600" dirty="0" smtClean="0"/>
              <a:t>ansatte i </a:t>
            </a:r>
            <a:r>
              <a:rPr lang="nb-NO" sz="1600" dirty="0" smtClean="0"/>
              <a:t>fakultetsadministrasjonen. </a:t>
            </a:r>
          </a:p>
          <a:p>
            <a:pPr lvl="1"/>
            <a:r>
              <a:rPr lang="nb-NO" sz="1600" dirty="0" smtClean="0"/>
              <a:t>Konsekvenser for </a:t>
            </a:r>
            <a:r>
              <a:rPr lang="nb-NO" sz="1600" dirty="0" smtClean="0"/>
              <a:t>instituttene</a:t>
            </a:r>
            <a:r>
              <a:rPr lang="nb-NO" sz="1600" dirty="0"/>
              <a:t>. </a:t>
            </a:r>
          </a:p>
          <a:p>
            <a:pPr marL="0" indent="0">
              <a:buNone/>
            </a:pPr>
            <a:r>
              <a:rPr lang="nb-NO" sz="2000" dirty="0" smtClean="0"/>
              <a:t/>
            </a:r>
            <a:br>
              <a:rPr lang="nb-NO" sz="2000" dirty="0" smtClean="0"/>
            </a:br>
            <a:endParaRPr lang="nb-NO" sz="2000" dirty="0"/>
          </a:p>
        </p:txBody>
      </p:sp>
    </p:spTree>
    <p:extLst>
      <p:ext uri="{BB962C8B-B14F-4D97-AF65-F5344CB8AC3E}">
        <p14:creationId xmlns:p14="http://schemas.microsoft.com/office/powerpoint/2010/main" val="2183594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8200"/>
            <a:ext cx="8280920" cy="1143000"/>
          </a:xfrm>
        </p:spPr>
        <p:txBody>
          <a:bodyPr/>
          <a:lstStyle/>
          <a:p>
            <a:r>
              <a:rPr lang="nb-NO" sz="2800" dirty="0" smtClean="0"/>
              <a:t>Innspill fra IDF-møte med fagforeningene 4.6.19</a:t>
            </a:r>
            <a:endParaRPr lang="nb-NO" sz="2800" dirty="0"/>
          </a:p>
        </p:txBody>
      </p:sp>
      <p:sp>
        <p:nvSpPr>
          <p:cNvPr id="3" name="Content Placeholder 2"/>
          <p:cNvSpPr>
            <a:spLocks noGrp="1"/>
          </p:cNvSpPr>
          <p:nvPr>
            <p:ph idx="1"/>
          </p:nvPr>
        </p:nvSpPr>
        <p:spPr/>
        <p:txBody>
          <a:bodyPr/>
          <a:lstStyle/>
          <a:p>
            <a:r>
              <a:rPr lang="nb-NO" dirty="0" smtClean="0"/>
              <a:t>Bekymring for hvordan kutt i budsjett for fakultetsadministrasjonen skal håndteres, både inneværende år og for 2020:</a:t>
            </a:r>
          </a:p>
          <a:p>
            <a:pPr lvl="1"/>
            <a:r>
              <a:rPr lang="nb-NO" dirty="0" smtClean="0"/>
              <a:t>Eksempelvis negative konsekvenser for arbeidsmiljø, økt arbeidspress, fare for økt turnover, reduserte muligheter for kompetanseutvikling.</a:t>
            </a:r>
          </a:p>
          <a:p>
            <a:pPr lvl="1"/>
            <a:r>
              <a:rPr lang="nb-NO" dirty="0" smtClean="0"/>
              <a:t>Fagforeningene melder om uro og usikkerhet blant ansatte og er opptatt av god informasjon og medvirkning i prosesser.</a:t>
            </a:r>
          </a:p>
          <a:p>
            <a:endParaRPr lang="nb-NO" dirty="0"/>
          </a:p>
        </p:txBody>
      </p:sp>
    </p:spTree>
    <p:extLst>
      <p:ext uri="{BB962C8B-B14F-4D97-AF65-F5344CB8AC3E}">
        <p14:creationId xmlns:p14="http://schemas.microsoft.com/office/powerpoint/2010/main" val="202636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558" y="620688"/>
            <a:ext cx="7696200" cy="574576"/>
          </a:xfrm>
        </p:spPr>
        <p:txBody>
          <a:bodyPr/>
          <a:lstStyle/>
          <a:p>
            <a:r>
              <a:rPr lang="nb-NO" dirty="0" smtClean="0"/>
              <a:t>Oppsummering</a:t>
            </a:r>
            <a:endParaRPr lang="nb-NO" dirty="0"/>
          </a:p>
        </p:txBody>
      </p:sp>
      <p:sp>
        <p:nvSpPr>
          <p:cNvPr id="3" name="Content Placeholder 2"/>
          <p:cNvSpPr>
            <a:spLocks noGrp="1"/>
          </p:cNvSpPr>
          <p:nvPr>
            <p:ph idx="1"/>
          </p:nvPr>
        </p:nvSpPr>
        <p:spPr>
          <a:xfrm>
            <a:off x="946900" y="1484784"/>
            <a:ext cx="7696200" cy="5539742"/>
          </a:xfrm>
        </p:spPr>
        <p:txBody>
          <a:bodyPr/>
          <a:lstStyle/>
          <a:p>
            <a:r>
              <a:rPr lang="nb-NO" sz="1800" dirty="0" smtClean="0"/>
              <a:t>Organiseringen av studie- og forskningsseksjonen samt fellestjenester for kommunikasjon, økonomi, HR/personal/arkiv og IT er en hensiktsmessig organisering, men det er avgjørende at oppgaver og tjenestene tilpasses og utvikles i tråd med instituttenes behov og nye rammebetingelser for sektoren. </a:t>
            </a:r>
          </a:p>
          <a:p>
            <a:r>
              <a:rPr lang="nb-NO" sz="1800" dirty="0" smtClean="0"/>
              <a:t>Samhandling og arbeidsdeling mellom nivåene avgjørende for å lykkes. Det må være en løpende utvikling og tilpasning av oppgaver og tjenester i tillegg til større prosjekter.</a:t>
            </a:r>
          </a:p>
          <a:p>
            <a:r>
              <a:rPr lang="nb-NO" sz="1800" dirty="0" smtClean="0"/>
              <a:t>Resultatene fra UiO-prosjektene vil berøre HF, men effekten foreløpig uklar.</a:t>
            </a:r>
          </a:p>
          <a:p>
            <a:r>
              <a:rPr lang="nb-NO" sz="1800" dirty="0" smtClean="0"/>
              <a:t>Fakultetsadministrasjonen må, som alle enheter på HF, foreta kutt i utgifter i den nåværende økonomiske situasjonen.</a:t>
            </a:r>
          </a:p>
          <a:p>
            <a:r>
              <a:rPr lang="nb-NO" sz="1800" dirty="0" smtClean="0"/>
              <a:t>Høye strategiske ambisjoner og nye prosjekter vil kreve mer administrative ressurser, som vi ikke har i dag. </a:t>
            </a:r>
            <a:br>
              <a:rPr lang="nb-NO" sz="1800" dirty="0" smtClean="0"/>
            </a:br>
            <a:r>
              <a:rPr lang="nb-NO" sz="1800" dirty="0"/>
              <a:t>A</a:t>
            </a:r>
            <a:r>
              <a:rPr lang="nb-NO" sz="1800" dirty="0" smtClean="0"/>
              <a:t>dministrative ressurser må prioriteres tydeligere </a:t>
            </a:r>
            <a:r>
              <a:rPr lang="nb-NO" sz="1800" dirty="0" smtClean="0"/>
              <a:t>enn i dag</a:t>
            </a:r>
            <a:r>
              <a:rPr lang="nb-NO" sz="1800" dirty="0"/>
              <a:t>. </a:t>
            </a:r>
            <a:endParaRPr lang="nb-NO" sz="1800" dirty="0"/>
          </a:p>
        </p:txBody>
      </p:sp>
    </p:spTree>
    <p:extLst>
      <p:ext uri="{BB962C8B-B14F-4D97-AF65-F5344CB8AC3E}">
        <p14:creationId xmlns:p14="http://schemas.microsoft.com/office/powerpoint/2010/main" val="1135923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27584" y="1052736"/>
            <a:ext cx="7696200" cy="4464496"/>
          </a:xfrm>
        </p:spPr>
      </p:pic>
    </p:spTree>
    <p:extLst>
      <p:ext uri="{BB962C8B-B14F-4D97-AF65-F5344CB8AC3E}">
        <p14:creationId xmlns:p14="http://schemas.microsoft.com/office/powerpoint/2010/main" val="957248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34772"/>
            <a:ext cx="8147248" cy="778004"/>
          </a:xfrm>
        </p:spPr>
        <p:txBody>
          <a:bodyPr/>
          <a:lstStyle/>
          <a:p>
            <a:r>
              <a:rPr lang="nb-NO" sz="2800" dirty="0" smtClean="0"/>
              <a:t>Bemanning i fakultetsadministrasjonen, </a:t>
            </a:r>
            <a:br>
              <a:rPr lang="nb-NO" sz="2800" dirty="0" smtClean="0"/>
            </a:br>
            <a:r>
              <a:rPr lang="nb-NO" sz="2800" dirty="0" smtClean="0"/>
              <a:t>juni 2019</a:t>
            </a:r>
            <a:endParaRPr lang="nb-NO"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3619122"/>
              </p:ext>
            </p:extLst>
          </p:nvPr>
        </p:nvGraphicFramePr>
        <p:xfrm>
          <a:off x="508769" y="1772816"/>
          <a:ext cx="7696201" cy="3337560"/>
        </p:xfrm>
        <a:graphic>
          <a:graphicData uri="http://schemas.openxmlformats.org/drawingml/2006/table">
            <a:tbl>
              <a:tblPr firstRow="1" bandRow="1">
                <a:tableStyleId>{5C22544A-7EE6-4342-B048-85BDC9FD1C3A}</a:tableStyleId>
              </a:tblPr>
              <a:tblGrid>
                <a:gridCol w="3312368">
                  <a:extLst>
                    <a:ext uri="{9D8B030D-6E8A-4147-A177-3AD203B41FA5}">
                      <a16:colId xmlns:a16="http://schemas.microsoft.com/office/drawing/2014/main" val="3372852432"/>
                    </a:ext>
                  </a:extLst>
                </a:gridCol>
                <a:gridCol w="1080120">
                  <a:extLst>
                    <a:ext uri="{9D8B030D-6E8A-4147-A177-3AD203B41FA5}">
                      <a16:colId xmlns:a16="http://schemas.microsoft.com/office/drawing/2014/main" val="959284540"/>
                    </a:ext>
                  </a:extLst>
                </a:gridCol>
                <a:gridCol w="1008112">
                  <a:extLst>
                    <a:ext uri="{9D8B030D-6E8A-4147-A177-3AD203B41FA5}">
                      <a16:colId xmlns:a16="http://schemas.microsoft.com/office/drawing/2014/main" val="4114214413"/>
                    </a:ext>
                  </a:extLst>
                </a:gridCol>
                <a:gridCol w="1008112">
                  <a:extLst>
                    <a:ext uri="{9D8B030D-6E8A-4147-A177-3AD203B41FA5}">
                      <a16:colId xmlns:a16="http://schemas.microsoft.com/office/drawing/2014/main" val="2038070284"/>
                    </a:ext>
                  </a:extLst>
                </a:gridCol>
                <a:gridCol w="1287489">
                  <a:extLst>
                    <a:ext uri="{9D8B030D-6E8A-4147-A177-3AD203B41FA5}">
                      <a16:colId xmlns:a16="http://schemas.microsoft.com/office/drawing/2014/main" val="3189634947"/>
                    </a:ext>
                  </a:extLst>
                </a:gridCol>
              </a:tblGrid>
              <a:tr h="370840">
                <a:tc>
                  <a:txBody>
                    <a:bodyPr/>
                    <a:lstStyle/>
                    <a:p>
                      <a:r>
                        <a:rPr lang="nb-NO" sz="1600" dirty="0" smtClean="0"/>
                        <a:t>Seksjon</a:t>
                      </a:r>
                      <a:endParaRPr lang="nb-NO" sz="1600" dirty="0"/>
                    </a:p>
                  </a:txBody>
                  <a:tcPr/>
                </a:tc>
                <a:tc>
                  <a:txBody>
                    <a:bodyPr/>
                    <a:lstStyle/>
                    <a:p>
                      <a:r>
                        <a:rPr lang="nb-NO" sz="1600" dirty="0" smtClean="0"/>
                        <a:t>Antall</a:t>
                      </a:r>
                      <a:endParaRPr lang="nb-NO" sz="1600" dirty="0"/>
                    </a:p>
                  </a:txBody>
                  <a:tcPr/>
                </a:tc>
                <a:tc>
                  <a:txBody>
                    <a:bodyPr/>
                    <a:lstStyle/>
                    <a:p>
                      <a:r>
                        <a:rPr lang="nb-NO" sz="1600" dirty="0" smtClean="0"/>
                        <a:t>Årsverk</a:t>
                      </a:r>
                      <a:endParaRPr lang="nb-NO" sz="1600" dirty="0"/>
                    </a:p>
                  </a:txBody>
                  <a:tcPr/>
                </a:tc>
                <a:tc>
                  <a:txBody>
                    <a:bodyPr/>
                    <a:lstStyle/>
                    <a:p>
                      <a:r>
                        <a:rPr lang="nb-NO" sz="1600" i="1" dirty="0" smtClean="0"/>
                        <a:t>Vikarer</a:t>
                      </a:r>
                      <a:endParaRPr lang="nb-NO" sz="1600" i="1" dirty="0"/>
                    </a:p>
                  </a:txBody>
                  <a:tcPr/>
                </a:tc>
                <a:tc>
                  <a:txBody>
                    <a:bodyPr/>
                    <a:lstStyle/>
                    <a:p>
                      <a:r>
                        <a:rPr lang="nb-NO" sz="1600" i="1" dirty="0" smtClean="0"/>
                        <a:t>Uten vikar</a:t>
                      </a:r>
                      <a:endParaRPr lang="nb-NO" sz="1600" i="1" dirty="0"/>
                    </a:p>
                  </a:txBody>
                  <a:tcPr/>
                </a:tc>
                <a:extLst>
                  <a:ext uri="{0D108BD9-81ED-4DB2-BD59-A6C34878D82A}">
                    <a16:rowId xmlns:a16="http://schemas.microsoft.com/office/drawing/2014/main" val="2203215862"/>
                  </a:ext>
                </a:extLst>
              </a:tr>
              <a:tr h="370840">
                <a:tc>
                  <a:txBody>
                    <a:bodyPr/>
                    <a:lstStyle/>
                    <a:p>
                      <a:r>
                        <a:rPr lang="nb-NO" sz="1600" dirty="0" smtClean="0"/>
                        <a:t>Studieseksjonen</a:t>
                      </a:r>
                      <a:endParaRPr lang="nb-NO" sz="1600" dirty="0"/>
                    </a:p>
                  </a:txBody>
                  <a:tcPr/>
                </a:tc>
                <a:tc>
                  <a:txBody>
                    <a:bodyPr/>
                    <a:lstStyle/>
                    <a:p>
                      <a:pPr algn="r"/>
                      <a:r>
                        <a:rPr lang="nb-NO" sz="1600" dirty="0" smtClean="0"/>
                        <a:t>22</a:t>
                      </a:r>
                      <a:endParaRPr lang="nb-NO" sz="1600" dirty="0"/>
                    </a:p>
                  </a:txBody>
                  <a:tcPr/>
                </a:tc>
                <a:tc>
                  <a:txBody>
                    <a:bodyPr/>
                    <a:lstStyle/>
                    <a:p>
                      <a:pPr algn="r"/>
                      <a:r>
                        <a:rPr lang="nb-NO" sz="1600" dirty="0" smtClean="0"/>
                        <a:t>22,0</a:t>
                      </a:r>
                      <a:endParaRPr lang="nb-NO" sz="1600" dirty="0"/>
                    </a:p>
                  </a:txBody>
                  <a:tcPr/>
                </a:tc>
                <a:tc>
                  <a:txBody>
                    <a:bodyPr/>
                    <a:lstStyle/>
                    <a:p>
                      <a:pPr algn="r"/>
                      <a:r>
                        <a:rPr lang="nb-NO" sz="1600" i="1" dirty="0" smtClean="0"/>
                        <a:t>1,5</a:t>
                      </a:r>
                      <a:endParaRPr lang="nb-NO" sz="1600" i="1" dirty="0"/>
                    </a:p>
                  </a:txBody>
                  <a:tcPr/>
                </a:tc>
                <a:tc>
                  <a:txBody>
                    <a:bodyPr/>
                    <a:lstStyle/>
                    <a:p>
                      <a:pPr algn="r"/>
                      <a:r>
                        <a:rPr lang="nb-NO" sz="1600" i="1" dirty="0" smtClean="0"/>
                        <a:t>0,5</a:t>
                      </a:r>
                      <a:endParaRPr lang="nb-NO" sz="1600" i="1" dirty="0"/>
                    </a:p>
                  </a:txBody>
                  <a:tcPr/>
                </a:tc>
                <a:extLst>
                  <a:ext uri="{0D108BD9-81ED-4DB2-BD59-A6C34878D82A}">
                    <a16:rowId xmlns:a16="http://schemas.microsoft.com/office/drawing/2014/main" val="1994475252"/>
                  </a:ext>
                </a:extLst>
              </a:tr>
              <a:tr h="370840">
                <a:tc>
                  <a:txBody>
                    <a:bodyPr/>
                    <a:lstStyle/>
                    <a:p>
                      <a:r>
                        <a:rPr lang="nb-NO" sz="1600" dirty="0" smtClean="0"/>
                        <a:t>Forskningsseksjonen</a:t>
                      </a:r>
                      <a:endParaRPr lang="nb-NO" sz="1600" dirty="0"/>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nb-NO" sz="1600" dirty="0" smtClean="0"/>
                        <a:t>5</a:t>
                      </a:r>
                    </a:p>
                  </a:txBody>
                  <a:tcPr/>
                </a:tc>
                <a:tc>
                  <a:txBody>
                    <a:bodyPr/>
                    <a:lstStyle/>
                    <a:p>
                      <a:pPr algn="r"/>
                      <a:r>
                        <a:rPr lang="nb-NO" sz="1600" dirty="0" smtClean="0"/>
                        <a:t>5,0</a:t>
                      </a:r>
                      <a:endParaRPr lang="nb-NO" sz="1600" dirty="0"/>
                    </a:p>
                  </a:txBody>
                  <a:tcPr/>
                </a:tc>
                <a:tc>
                  <a:txBody>
                    <a:bodyPr/>
                    <a:lstStyle/>
                    <a:p>
                      <a:pPr algn="r"/>
                      <a:endParaRPr lang="nb-NO" sz="1600" i="1" dirty="0"/>
                    </a:p>
                  </a:txBody>
                  <a:tcPr/>
                </a:tc>
                <a:tc>
                  <a:txBody>
                    <a:bodyPr/>
                    <a:lstStyle/>
                    <a:p>
                      <a:pPr algn="r"/>
                      <a:r>
                        <a:rPr lang="nb-NO" sz="1600" i="1" dirty="0" smtClean="0"/>
                        <a:t>0,5</a:t>
                      </a:r>
                      <a:endParaRPr lang="nb-NO" sz="1600" i="1" dirty="0"/>
                    </a:p>
                  </a:txBody>
                  <a:tcPr/>
                </a:tc>
                <a:extLst>
                  <a:ext uri="{0D108BD9-81ED-4DB2-BD59-A6C34878D82A}">
                    <a16:rowId xmlns:a16="http://schemas.microsoft.com/office/drawing/2014/main" val="2670749280"/>
                  </a:ext>
                </a:extLst>
              </a:tr>
              <a:tr h="370840">
                <a:tc>
                  <a:txBody>
                    <a:bodyPr/>
                    <a:lstStyle/>
                    <a:p>
                      <a:r>
                        <a:rPr lang="nb-NO" sz="1600" dirty="0" smtClean="0"/>
                        <a:t>Kommunikasjons-seksjonen</a:t>
                      </a:r>
                      <a:endParaRPr lang="nb-NO" sz="1600" dirty="0"/>
                    </a:p>
                  </a:txBody>
                  <a:tcPr/>
                </a:tc>
                <a:tc>
                  <a:txBody>
                    <a:bodyPr/>
                    <a:lstStyle/>
                    <a:p>
                      <a:pPr algn="r"/>
                      <a:r>
                        <a:rPr lang="nb-NO" sz="1600" dirty="0" smtClean="0"/>
                        <a:t>11</a:t>
                      </a:r>
                      <a:endParaRPr lang="nb-NO" sz="1600" dirty="0"/>
                    </a:p>
                  </a:txBody>
                  <a:tcPr/>
                </a:tc>
                <a:tc>
                  <a:txBody>
                    <a:bodyPr/>
                    <a:lstStyle/>
                    <a:p>
                      <a:pPr algn="r"/>
                      <a:r>
                        <a:rPr lang="nb-NO" sz="1600" dirty="0" smtClean="0"/>
                        <a:t>10,5</a:t>
                      </a:r>
                      <a:endParaRPr lang="nb-NO" sz="1600" dirty="0"/>
                    </a:p>
                  </a:txBody>
                  <a:tcPr/>
                </a:tc>
                <a:tc>
                  <a:txBody>
                    <a:bodyPr/>
                    <a:lstStyle/>
                    <a:p>
                      <a:pPr algn="r"/>
                      <a:r>
                        <a:rPr lang="nb-NO" sz="1600" i="1" dirty="0" smtClean="0"/>
                        <a:t>0,7</a:t>
                      </a:r>
                      <a:endParaRPr lang="nb-NO" sz="1600" i="1" dirty="0"/>
                    </a:p>
                  </a:txBody>
                  <a:tcPr/>
                </a:tc>
                <a:tc>
                  <a:txBody>
                    <a:bodyPr/>
                    <a:lstStyle/>
                    <a:p>
                      <a:pPr algn="r"/>
                      <a:r>
                        <a:rPr lang="nb-NO" sz="1600" i="1" dirty="0" smtClean="0"/>
                        <a:t>0,5</a:t>
                      </a:r>
                      <a:endParaRPr lang="nb-NO" sz="1600" i="1" dirty="0"/>
                    </a:p>
                  </a:txBody>
                  <a:tcPr/>
                </a:tc>
                <a:extLst>
                  <a:ext uri="{0D108BD9-81ED-4DB2-BD59-A6C34878D82A}">
                    <a16:rowId xmlns:a16="http://schemas.microsoft.com/office/drawing/2014/main" val="3587355995"/>
                  </a:ext>
                </a:extLst>
              </a:tr>
              <a:tr h="370840">
                <a:tc>
                  <a:txBody>
                    <a:bodyPr/>
                    <a:lstStyle/>
                    <a:p>
                      <a:r>
                        <a:rPr lang="nb-NO" sz="1600" dirty="0" smtClean="0"/>
                        <a:t>Økonomiseksjonen</a:t>
                      </a:r>
                      <a:endParaRPr lang="nb-NO" sz="1600" dirty="0"/>
                    </a:p>
                  </a:txBody>
                  <a:tcPr/>
                </a:tc>
                <a:tc>
                  <a:txBody>
                    <a:bodyPr/>
                    <a:lstStyle/>
                    <a:p>
                      <a:pPr algn="r"/>
                      <a:r>
                        <a:rPr lang="nb-NO" sz="1600" dirty="0" smtClean="0"/>
                        <a:t>14</a:t>
                      </a:r>
                      <a:endParaRPr lang="nb-NO" sz="1600" dirty="0"/>
                    </a:p>
                  </a:txBody>
                  <a:tcPr/>
                </a:tc>
                <a:tc>
                  <a:txBody>
                    <a:bodyPr/>
                    <a:lstStyle/>
                    <a:p>
                      <a:pPr algn="r"/>
                      <a:r>
                        <a:rPr lang="nb-NO" sz="1600" dirty="0" smtClean="0"/>
                        <a:t>14,0</a:t>
                      </a:r>
                      <a:endParaRPr lang="nb-NO" sz="1600" dirty="0"/>
                    </a:p>
                  </a:txBody>
                  <a:tcPr/>
                </a:tc>
                <a:tc>
                  <a:txBody>
                    <a:bodyPr/>
                    <a:lstStyle/>
                    <a:p>
                      <a:pPr algn="r"/>
                      <a:r>
                        <a:rPr lang="nb-NO" sz="1600" i="1" dirty="0" smtClean="0"/>
                        <a:t>1,0</a:t>
                      </a:r>
                      <a:endParaRPr lang="nb-NO" sz="1600" i="1" dirty="0"/>
                    </a:p>
                  </a:txBody>
                  <a:tcPr/>
                </a:tc>
                <a:tc>
                  <a:txBody>
                    <a:bodyPr/>
                    <a:lstStyle/>
                    <a:p>
                      <a:pPr algn="r"/>
                      <a:r>
                        <a:rPr lang="nb-NO" sz="1600" i="1" dirty="0" smtClean="0"/>
                        <a:t>1,3</a:t>
                      </a:r>
                      <a:endParaRPr lang="nb-NO" sz="1600" i="1" dirty="0"/>
                    </a:p>
                  </a:txBody>
                  <a:tcPr/>
                </a:tc>
                <a:extLst>
                  <a:ext uri="{0D108BD9-81ED-4DB2-BD59-A6C34878D82A}">
                    <a16:rowId xmlns:a16="http://schemas.microsoft.com/office/drawing/2014/main" val="2547060200"/>
                  </a:ext>
                </a:extLst>
              </a:tr>
              <a:tr h="370840">
                <a:tc>
                  <a:txBody>
                    <a:bodyPr/>
                    <a:lstStyle/>
                    <a:p>
                      <a:r>
                        <a:rPr lang="nb-NO" sz="1600" dirty="0" smtClean="0"/>
                        <a:t>HR/personal/arkiv</a:t>
                      </a:r>
                      <a:endParaRPr lang="nb-NO" sz="1600" dirty="0"/>
                    </a:p>
                  </a:txBody>
                  <a:tcPr/>
                </a:tc>
                <a:tc>
                  <a:txBody>
                    <a:bodyPr/>
                    <a:lstStyle/>
                    <a:p>
                      <a:pPr algn="r"/>
                      <a:r>
                        <a:rPr lang="nb-NO" sz="1600" dirty="0" smtClean="0"/>
                        <a:t>14</a:t>
                      </a:r>
                      <a:endParaRPr lang="nb-NO" sz="1600" dirty="0"/>
                    </a:p>
                  </a:txBody>
                  <a:tcPr/>
                </a:tc>
                <a:tc>
                  <a:txBody>
                    <a:bodyPr/>
                    <a:lstStyle/>
                    <a:p>
                      <a:pPr algn="r"/>
                      <a:r>
                        <a:rPr lang="nb-NO" sz="1600" dirty="0" smtClean="0"/>
                        <a:t>13,5</a:t>
                      </a:r>
                      <a:endParaRPr lang="nb-NO" sz="1600" dirty="0"/>
                    </a:p>
                  </a:txBody>
                  <a:tcPr/>
                </a:tc>
                <a:tc>
                  <a:txBody>
                    <a:bodyPr/>
                    <a:lstStyle/>
                    <a:p>
                      <a:pPr algn="r"/>
                      <a:r>
                        <a:rPr lang="nb-NO" sz="1600" i="1" dirty="0" smtClean="0"/>
                        <a:t>0,6</a:t>
                      </a:r>
                      <a:endParaRPr lang="nb-NO" sz="1600" i="1" dirty="0"/>
                    </a:p>
                  </a:txBody>
                  <a:tcPr/>
                </a:tc>
                <a:tc>
                  <a:txBody>
                    <a:bodyPr/>
                    <a:lstStyle/>
                    <a:p>
                      <a:pPr algn="r"/>
                      <a:endParaRPr lang="nb-NO" sz="1600" i="1" dirty="0"/>
                    </a:p>
                  </a:txBody>
                  <a:tcPr/>
                </a:tc>
                <a:extLst>
                  <a:ext uri="{0D108BD9-81ED-4DB2-BD59-A6C34878D82A}">
                    <a16:rowId xmlns:a16="http://schemas.microsoft.com/office/drawing/2014/main" val="243434490"/>
                  </a:ext>
                </a:extLst>
              </a:tr>
              <a:tr h="370840">
                <a:tc>
                  <a:txBody>
                    <a:bodyPr/>
                    <a:lstStyle/>
                    <a:p>
                      <a:r>
                        <a:rPr lang="nb-NO" sz="1600" dirty="0" smtClean="0"/>
                        <a:t>IT-seksjonen</a:t>
                      </a:r>
                      <a:endParaRPr lang="nb-NO" sz="1600" dirty="0"/>
                    </a:p>
                  </a:txBody>
                  <a:tcPr/>
                </a:tc>
                <a:tc>
                  <a:txBody>
                    <a:bodyPr/>
                    <a:lstStyle/>
                    <a:p>
                      <a:pPr algn="r"/>
                      <a:r>
                        <a:rPr lang="nb-NO" sz="1600" dirty="0" smtClean="0"/>
                        <a:t>13</a:t>
                      </a:r>
                      <a:endParaRPr lang="nb-NO" sz="1600" dirty="0"/>
                    </a:p>
                  </a:txBody>
                  <a:tcPr/>
                </a:tc>
                <a:tc>
                  <a:txBody>
                    <a:bodyPr/>
                    <a:lstStyle/>
                    <a:p>
                      <a:pPr algn="r"/>
                      <a:r>
                        <a:rPr lang="nb-NO" sz="1600" dirty="0" smtClean="0"/>
                        <a:t>13,0</a:t>
                      </a:r>
                      <a:endParaRPr lang="nb-NO" sz="1600" dirty="0"/>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nb-NO" sz="1600" i="1" dirty="0" smtClean="0"/>
                        <a:t>0,8</a:t>
                      </a:r>
                    </a:p>
                  </a:txBody>
                  <a:tcPr/>
                </a:tc>
                <a:tc>
                  <a:txBody>
                    <a:bodyPr/>
                    <a:lstStyle/>
                    <a:p>
                      <a:pPr algn="r"/>
                      <a:r>
                        <a:rPr lang="nb-NO" sz="1600" i="1" dirty="0" smtClean="0"/>
                        <a:t>1,4</a:t>
                      </a:r>
                      <a:endParaRPr lang="nb-NO" sz="1600" i="1" dirty="0"/>
                    </a:p>
                  </a:txBody>
                  <a:tcPr/>
                </a:tc>
                <a:extLst>
                  <a:ext uri="{0D108BD9-81ED-4DB2-BD59-A6C34878D82A}">
                    <a16:rowId xmlns:a16="http://schemas.microsoft.com/office/drawing/2014/main" val="1725131884"/>
                  </a:ext>
                </a:extLst>
              </a:tr>
              <a:tr h="370840">
                <a:tc>
                  <a:txBody>
                    <a:bodyPr/>
                    <a:lstStyle/>
                    <a:p>
                      <a:r>
                        <a:rPr lang="nb-NO" sz="1600" dirty="0" smtClean="0"/>
                        <a:t>Stab</a:t>
                      </a:r>
                      <a:endParaRPr lang="nb-NO" sz="1600" dirty="0"/>
                    </a:p>
                  </a:txBody>
                  <a:tcPr/>
                </a:tc>
                <a:tc>
                  <a:txBody>
                    <a:bodyPr/>
                    <a:lstStyle/>
                    <a:p>
                      <a:pPr algn="r"/>
                      <a:r>
                        <a:rPr lang="nb-NO" sz="1600" dirty="0" smtClean="0"/>
                        <a:t>5</a:t>
                      </a:r>
                      <a:endParaRPr lang="nb-NO" sz="1600" dirty="0"/>
                    </a:p>
                  </a:txBody>
                  <a:tcPr/>
                </a:tc>
                <a:tc>
                  <a:txBody>
                    <a:bodyPr/>
                    <a:lstStyle/>
                    <a:p>
                      <a:pPr algn="r"/>
                      <a:r>
                        <a:rPr lang="nb-NO" sz="1600" dirty="0" smtClean="0"/>
                        <a:t>5,0</a:t>
                      </a:r>
                      <a:endParaRPr lang="nb-NO" sz="1600" dirty="0"/>
                    </a:p>
                  </a:txBody>
                  <a:tcPr/>
                </a:tc>
                <a:tc>
                  <a:txBody>
                    <a:bodyPr/>
                    <a:lstStyle/>
                    <a:p>
                      <a:pPr algn="r"/>
                      <a:endParaRPr lang="nb-NO" sz="1600" i="1" dirty="0"/>
                    </a:p>
                  </a:txBody>
                  <a:tcPr/>
                </a:tc>
                <a:tc>
                  <a:txBody>
                    <a:bodyPr/>
                    <a:lstStyle/>
                    <a:p>
                      <a:pPr algn="r"/>
                      <a:r>
                        <a:rPr lang="nb-NO" sz="1600" i="1" dirty="0" smtClean="0"/>
                        <a:t>0,5</a:t>
                      </a:r>
                      <a:endParaRPr lang="nb-NO" sz="1600" i="1" dirty="0"/>
                    </a:p>
                  </a:txBody>
                  <a:tcPr/>
                </a:tc>
                <a:extLst>
                  <a:ext uri="{0D108BD9-81ED-4DB2-BD59-A6C34878D82A}">
                    <a16:rowId xmlns:a16="http://schemas.microsoft.com/office/drawing/2014/main" val="3105326806"/>
                  </a:ext>
                </a:extLst>
              </a:tr>
              <a:tr h="370840">
                <a:tc>
                  <a:txBody>
                    <a:bodyPr/>
                    <a:lstStyle/>
                    <a:p>
                      <a:r>
                        <a:rPr lang="nb-NO" sz="1600" b="1" dirty="0" smtClean="0"/>
                        <a:t>Totalt</a:t>
                      </a:r>
                      <a:endParaRPr lang="nb-NO" sz="1600" b="1" dirty="0"/>
                    </a:p>
                  </a:txBody>
                  <a:tcPr/>
                </a:tc>
                <a:tc>
                  <a:txBody>
                    <a:bodyPr/>
                    <a:lstStyle/>
                    <a:p>
                      <a:pPr algn="r"/>
                      <a:r>
                        <a:rPr lang="nb-NO" sz="1600" b="1" dirty="0" smtClean="0"/>
                        <a:t>84</a:t>
                      </a:r>
                      <a:endParaRPr lang="nb-NO" sz="1600" b="1" dirty="0"/>
                    </a:p>
                  </a:txBody>
                  <a:tcPr/>
                </a:tc>
                <a:tc>
                  <a:txBody>
                    <a:bodyPr/>
                    <a:lstStyle/>
                    <a:p>
                      <a:pPr algn="r"/>
                      <a:r>
                        <a:rPr lang="nb-NO" sz="1600" b="1" dirty="0" smtClean="0"/>
                        <a:t>83,0</a:t>
                      </a:r>
                      <a:endParaRPr lang="nb-NO" sz="1600" b="1" dirty="0"/>
                    </a:p>
                  </a:txBody>
                  <a:tcPr/>
                </a:tc>
                <a:tc>
                  <a:txBody>
                    <a:bodyPr/>
                    <a:lstStyle/>
                    <a:p>
                      <a:pPr algn="r"/>
                      <a:r>
                        <a:rPr lang="nb-NO" sz="1600" b="1" i="1" dirty="0" smtClean="0"/>
                        <a:t>4,6</a:t>
                      </a:r>
                      <a:endParaRPr lang="nb-NO" sz="1600" b="1" i="1" dirty="0"/>
                    </a:p>
                  </a:txBody>
                  <a:tcPr/>
                </a:tc>
                <a:tc>
                  <a:txBody>
                    <a:bodyPr/>
                    <a:lstStyle/>
                    <a:p>
                      <a:pPr algn="r"/>
                      <a:r>
                        <a:rPr lang="nb-NO" sz="1600" b="1" i="1" dirty="0" smtClean="0"/>
                        <a:t>4,7</a:t>
                      </a:r>
                      <a:endParaRPr lang="nb-NO" sz="1600" b="1" i="1" dirty="0"/>
                    </a:p>
                  </a:txBody>
                  <a:tcPr/>
                </a:tc>
                <a:extLst>
                  <a:ext uri="{0D108BD9-81ED-4DB2-BD59-A6C34878D82A}">
                    <a16:rowId xmlns:a16="http://schemas.microsoft.com/office/drawing/2014/main" val="1603588059"/>
                  </a:ext>
                </a:extLst>
              </a:tr>
            </a:tbl>
          </a:graphicData>
        </a:graphic>
      </p:graphicFrame>
      <p:sp>
        <p:nvSpPr>
          <p:cNvPr id="5" name="TextBox 4"/>
          <p:cNvSpPr txBox="1"/>
          <p:nvPr/>
        </p:nvSpPr>
        <p:spPr>
          <a:xfrm>
            <a:off x="508769" y="5229200"/>
            <a:ext cx="7632848" cy="1169551"/>
          </a:xfrm>
          <a:prstGeom prst="rect">
            <a:avLst/>
          </a:prstGeom>
          <a:noFill/>
        </p:spPr>
        <p:txBody>
          <a:bodyPr wrap="square" rtlCol="0">
            <a:spAutoFit/>
          </a:bodyPr>
          <a:lstStyle/>
          <a:p>
            <a:r>
              <a:rPr lang="nb-NO" sz="1400" dirty="0" smtClean="0"/>
              <a:t>Kommentarer:</a:t>
            </a:r>
          </a:p>
          <a:p>
            <a:pPr marL="285750" indent="-285750">
              <a:buFontTx/>
              <a:buChar char="-"/>
            </a:pPr>
            <a:r>
              <a:rPr lang="nb-NO" sz="1400" dirty="0" smtClean="0"/>
              <a:t>I tillegg er det én ansatt på </a:t>
            </a:r>
            <a:r>
              <a:rPr lang="nb-NO" sz="1400" dirty="0" err="1" smtClean="0"/>
              <a:t>UiO:Norden</a:t>
            </a:r>
            <a:r>
              <a:rPr lang="nb-NO" sz="1400" dirty="0"/>
              <a:t>,</a:t>
            </a:r>
            <a:r>
              <a:rPr lang="nb-NO" sz="1400" dirty="0" smtClean="0"/>
              <a:t> i Forskningsseksjonen.</a:t>
            </a:r>
          </a:p>
          <a:p>
            <a:pPr marL="285750" indent="-285750">
              <a:buFontTx/>
              <a:buChar char="-"/>
            </a:pPr>
            <a:r>
              <a:rPr lang="nb-NO" sz="1400" dirty="0" smtClean="0"/>
              <a:t>Kommunikasjonsseksjonen vil bli én færre fra juli da vi ikke tilsetter i ledig stilling.</a:t>
            </a:r>
          </a:p>
          <a:p>
            <a:pPr marL="285750" indent="-285750">
              <a:buFontTx/>
              <a:buChar char="-"/>
            </a:pPr>
            <a:r>
              <a:rPr lang="nb-NO" sz="1400" dirty="0" smtClean="0"/>
              <a:t>På IT-seksjonen finansierer HF et årsverk som sitter på USIT.</a:t>
            </a:r>
          </a:p>
          <a:p>
            <a:pPr marL="285750" indent="-285750">
              <a:buFontTx/>
              <a:buChar char="-"/>
            </a:pPr>
            <a:r>
              <a:rPr lang="nb-NO" sz="1400" dirty="0" smtClean="0"/>
              <a:t>Staben: dekan, to prodekaner, fakultetsdirektør og én seniorrådgiver.</a:t>
            </a:r>
            <a:endParaRPr lang="nb-NO" sz="1400" dirty="0"/>
          </a:p>
        </p:txBody>
      </p:sp>
    </p:spTree>
    <p:extLst>
      <p:ext uri="{BB962C8B-B14F-4D97-AF65-F5344CB8AC3E}">
        <p14:creationId xmlns:p14="http://schemas.microsoft.com/office/powerpoint/2010/main" val="765477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838200"/>
            <a:ext cx="7787208" cy="1078632"/>
          </a:xfrm>
        </p:spPr>
        <p:txBody>
          <a:bodyPr/>
          <a:lstStyle/>
          <a:p>
            <a:r>
              <a:rPr lang="nb-NO" dirty="0" smtClean="0"/>
              <a:t>Studieseksjonen: </a:t>
            </a:r>
            <a:br>
              <a:rPr lang="nb-NO" dirty="0" smtClean="0"/>
            </a:br>
            <a:r>
              <a:rPr lang="nb-NO" dirty="0" smtClean="0"/>
              <a:t>22 fast ansatte + studentmedarbeidere </a:t>
            </a:r>
            <a:endParaRPr lang="nb-NO" dirty="0"/>
          </a:p>
        </p:txBody>
      </p:sp>
      <p:sp>
        <p:nvSpPr>
          <p:cNvPr id="4" name="Content Placeholder 3"/>
          <p:cNvSpPr>
            <a:spLocks noGrp="1"/>
          </p:cNvSpPr>
          <p:nvPr>
            <p:ph sz="half" idx="1"/>
          </p:nvPr>
        </p:nvSpPr>
        <p:spPr>
          <a:solidFill>
            <a:schemeClr val="accent4">
              <a:lumMod val="40000"/>
              <a:lumOff val="60000"/>
            </a:schemeClr>
          </a:solidFill>
        </p:spPr>
        <p:txBody>
          <a:bodyPr>
            <a:normAutofit fontScale="70000" lnSpcReduction="20000"/>
          </a:bodyPr>
          <a:lstStyle/>
          <a:p>
            <a:pPr marL="0" indent="0">
              <a:buNone/>
            </a:pPr>
            <a:r>
              <a:rPr lang="nb-NO" dirty="0" smtClean="0"/>
              <a:t>Studieseksjonen «i midten»: </a:t>
            </a:r>
          </a:p>
          <a:p>
            <a:pPr marL="0" indent="0">
              <a:buNone/>
            </a:pPr>
            <a:endParaRPr lang="nb-NO" dirty="0" smtClean="0"/>
          </a:p>
          <a:p>
            <a:r>
              <a:rPr lang="nb-NO" dirty="0" smtClean="0"/>
              <a:t>Informasjonsflyt mellom nivåene</a:t>
            </a:r>
          </a:p>
          <a:p>
            <a:r>
              <a:rPr lang="nb-NO" dirty="0" smtClean="0"/>
              <a:t>Drifte og delta i nettverk</a:t>
            </a:r>
          </a:p>
          <a:p>
            <a:r>
              <a:rPr lang="nb-NO" dirty="0" smtClean="0"/>
              <a:t>Implementere beslutninger</a:t>
            </a:r>
          </a:p>
          <a:p>
            <a:r>
              <a:rPr lang="nb-NO" dirty="0" smtClean="0"/>
              <a:t>Forvalte og lage regelverk</a:t>
            </a:r>
          </a:p>
          <a:p>
            <a:r>
              <a:rPr lang="nb-NO" dirty="0" smtClean="0"/>
              <a:t>Gi råd og støtte</a:t>
            </a:r>
          </a:p>
          <a:p>
            <a:r>
              <a:rPr lang="nb-NO" dirty="0" smtClean="0"/>
              <a:t>Superbrukerfunksjoner </a:t>
            </a:r>
          </a:p>
          <a:p>
            <a:r>
              <a:rPr lang="nb-NO" dirty="0" smtClean="0"/>
              <a:t>Spisset kompetanse </a:t>
            </a:r>
          </a:p>
          <a:p>
            <a:pPr marL="0" indent="0">
              <a:buNone/>
            </a:pPr>
            <a:endParaRPr lang="nb-NO" dirty="0"/>
          </a:p>
        </p:txBody>
      </p:sp>
      <p:sp>
        <p:nvSpPr>
          <p:cNvPr id="5" name="Content Placeholder 4"/>
          <p:cNvSpPr>
            <a:spLocks noGrp="1"/>
          </p:cNvSpPr>
          <p:nvPr>
            <p:ph sz="half" idx="2"/>
          </p:nvPr>
        </p:nvSpPr>
        <p:spPr>
          <a:xfrm>
            <a:off x="4629150" y="2226469"/>
            <a:ext cx="4155851" cy="3263504"/>
          </a:xfrm>
          <a:solidFill>
            <a:schemeClr val="accent5">
              <a:lumMod val="20000"/>
              <a:lumOff val="80000"/>
            </a:schemeClr>
          </a:solidFill>
        </p:spPr>
        <p:txBody>
          <a:bodyPr>
            <a:normAutofit fontScale="70000" lnSpcReduction="20000"/>
          </a:bodyPr>
          <a:lstStyle/>
          <a:p>
            <a:pPr marL="0" indent="0">
              <a:buNone/>
            </a:pPr>
            <a:r>
              <a:rPr lang="nb-NO" dirty="0" smtClean="0"/>
              <a:t>Forvaltning, utredning og utvikling: </a:t>
            </a:r>
          </a:p>
          <a:p>
            <a:endParaRPr lang="nb-NO" dirty="0" smtClean="0">
              <a:solidFill>
                <a:schemeClr val="dk1"/>
              </a:solidFill>
            </a:endParaRPr>
          </a:p>
          <a:p>
            <a:r>
              <a:rPr lang="nb-NO" dirty="0" smtClean="0">
                <a:solidFill>
                  <a:schemeClr val="dk1"/>
                </a:solidFill>
              </a:rPr>
              <a:t>Råd </a:t>
            </a:r>
            <a:r>
              <a:rPr lang="nb-NO" dirty="0">
                <a:solidFill>
                  <a:schemeClr val="dk1"/>
                </a:solidFill>
              </a:rPr>
              <a:t>institutter og fakultetsledelse</a:t>
            </a:r>
          </a:p>
          <a:p>
            <a:r>
              <a:rPr lang="nb-NO" dirty="0">
                <a:solidFill>
                  <a:schemeClr val="dk1"/>
                </a:solidFill>
              </a:rPr>
              <a:t>Høringer </a:t>
            </a:r>
          </a:p>
          <a:p>
            <a:r>
              <a:rPr lang="nb-NO" dirty="0" smtClean="0">
                <a:solidFill>
                  <a:schemeClr val="dk1"/>
                </a:solidFill>
              </a:rPr>
              <a:t>Utredninger, tall og rapportering</a:t>
            </a:r>
            <a:r>
              <a:rPr lang="nb-NO" dirty="0">
                <a:solidFill>
                  <a:schemeClr val="dk1"/>
                </a:solidFill>
              </a:rPr>
              <a:t>  </a:t>
            </a:r>
          </a:p>
          <a:p>
            <a:r>
              <a:rPr lang="nb-NO" dirty="0">
                <a:solidFill>
                  <a:schemeClr val="dk1"/>
                </a:solidFill>
              </a:rPr>
              <a:t>Utvikling og </a:t>
            </a:r>
            <a:r>
              <a:rPr lang="nb-NO" dirty="0" err="1">
                <a:solidFill>
                  <a:schemeClr val="dk1"/>
                </a:solidFill>
              </a:rPr>
              <a:t>fasilitering</a:t>
            </a:r>
            <a:endParaRPr lang="nb-NO" dirty="0">
              <a:solidFill>
                <a:schemeClr val="dk1"/>
              </a:solidFill>
            </a:endParaRPr>
          </a:p>
          <a:p>
            <a:r>
              <a:rPr lang="nb-NO" dirty="0">
                <a:solidFill>
                  <a:schemeClr val="dk1"/>
                </a:solidFill>
              </a:rPr>
              <a:t>Saksforberedelse, bl.a. </a:t>
            </a:r>
            <a:r>
              <a:rPr lang="nb-NO" dirty="0" smtClean="0">
                <a:solidFill>
                  <a:schemeClr val="dk1"/>
                </a:solidFill>
              </a:rPr>
              <a:t>fakultetsstyret</a:t>
            </a:r>
          </a:p>
          <a:p>
            <a:r>
              <a:rPr lang="nb-NO" dirty="0" smtClean="0">
                <a:solidFill>
                  <a:schemeClr val="dk1"/>
                </a:solidFill>
              </a:rPr>
              <a:t>Felles tiltak i f.eks. årsplanen </a:t>
            </a:r>
            <a:endParaRPr lang="nb-NO" dirty="0">
              <a:solidFill>
                <a:schemeClr val="dk1"/>
              </a:solidFill>
            </a:endParaRPr>
          </a:p>
          <a:p>
            <a:pPr marL="0" indent="0">
              <a:buNone/>
            </a:pPr>
            <a:endParaRPr lang="nb-NO" dirty="0" smtClean="0"/>
          </a:p>
          <a:p>
            <a:endParaRPr lang="nb-NO" dirty="0"/>
          </a:p>
        </p:txBody>
      </p:sp>
    </p:spTree>
    <p:extLst>
      <p:ext uri="{BB962C8B-B14F-4D97-AF65-F5344CB8AC3E}">
        <p14:creationId xmlns:p14="http://schemas.microsoft.com/office/powerpoint/2010/main" val="249051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836712"/>
            <a:ext cx="7696200" cy="574576"/>
          </a:xfrm>
        </p:spPr>
        <p:txBody>
          <a:bodyPr/>
          <a:lstStyle/>
          <a:p>
            <a:r>
              <a:rPr lang="nb-NO" dirty="0" smtClean="0"/>
              <a:t>Studieseksjonen: arbeidsområder</a:t>
            </a:r>
            <a:endParaRPr lang="nb-NO" dirty="0"/>
          </a:p>
        </p:txBody>
      </p:sp>
      <p:sp>
        <p:nvSpPr>
          <p:cNvPr id="3" name="Content Placeholder 2"/>
          <p:cNvSpPr>
            <a:spLocks noGrp="1"/>
          </p:cNvSpPr>
          <p:nvPr>
            <p:ph sz="half" idx="1"/>
          </p:nvPr>
        </p:nvSpPr>
        <p:spPr>
          <a:xfrm>
            <a:off x="755576" y="1556792"/>
            <a:ext cx="3771900" cy="4824536"/>
          </a:xfrm>
          <a:solidFill>
            <a:schemeClr val="accent1">
              <a:lumMod val="20000"/>
              <a:lumOff val="80000"/>
            </a:schemeClr>
          </a:solidFill>
        </p:spPr>
        <p:txBody>
          <a:bodyPr/>
          <a:lstStyle/>
          <a:p>
            <a:r>
              <a:rPr lang="nb-NO" sz="2400" dirty="0" smtClean="0"/>
              <a:t>HF-studieinfo</a:t>
            </a:r>
          </a:p>
          <a:p>
            <a:r>
              <a:rPr lang="nb-NO" sz="2400" dirty="0" smtClean="0"/>
              <a:t>Studienettsider </a:t>
            </a:r>
          </a:p>
          <a:p>
            <a:r>
              <a:rPr lang="nb-NO" sz="2400" dirty="0" smtClean="0"/>
              <a:t>Rekruttering av studenter</a:t>
            </a:r>
          </a:p>
          <a:p>
            <a:r>
              <a:rPr lang="nb-NO" sz="2400" dirty="0" smtClean="0"/>
              <a:t>Studie- og karriereveiledning </a:t>
            </a:r>
          </a:p>
          <a:p>
            <a:r>
              <a:rPr lang="nb-NO" sz="2400" dirty="0" smtClean="0"/>
              <a:t>Utvikling, drift og koordinering av studentmobilitet </a:t>
            </a:r>
          </a:p>
          <a:p>
            <a:r>
              <a:rPr lang="nb-NO" sz="2400" dirty="0" smtClean="0"/>
              <a:t>Arbeidslivsrelevans</a:t>
            </a:r>
          </a:p>
          <a:p>
            <a:r>
              <a:rPr lang="nb-NO" sz="2400" dirty="0" smtClean="0"/>
              <a:t>Si fra-systemet </a:t>
            </a:r>
          </a:p>
          <a:p>
            <a:pPr marL="0" indent="0">
              <a:buNone/>
            </a:pPr>
            <a:endParaRPr lang="nb-NO" sz="2400" dirty="0"/>
          </a:p>
        </p:txBody>
      </p:sp>
      <p:sp>
        <p:nvSpPr>
          <p:cNvPr id="4" name="Content Placeholder 3"/>
          <p:cNvSpPr>
            <a:spLocks noGrp="1"/>
          </p:cNvSpPr>
          <p:nvPr>
            <p:ph sz="half" idx="2"/>
          </p:nvPr>
        </p:nvSpPr>
        <p:spPr>
          <a:xfrm>
            <a:off x="4762500" y="1556792"/>
            <a:ext cx="3771900" cy="4824536"/>
          </a:xfrm>
          <a:solidFill>
            <a:schemeClr val="accent4">
              <a:lumMod val="40000"/>
              <a:lumOff val="60000"/>
            </a:schemeClr>
          </a:solidFill>
        </p:spPr>
        <p:txBody>
          <a:bodyPr/>
          <a:lstStyle/>
          <a:p>
            <a:r>
              <a:rPr lang="nb-NO" sz="2400" dirty="0" smtClean="0"/>
              <a:t>Planlegging og saksbehandling knyttet til eksamen</a:t>
            </a:r>
          </a:p>
          <a:p>
            <a:r>
              <a:rPr lang="nb-NO" sz="2400" dirty="0" smtClean="0"/>
              <a:t>Digital eksamen</a:t>
            </a:r>
          </a:p>
          <a:p>
            <a:r>
              <a:rPr lang="nb-NO" sz="2400" dirty="0" smtClean="0"/>
              <a:t>Vitnemål og gradsvurdering </a:t>
            </a:r>
          </a:p>
          <a:p>
            <a:r>
              <a:rPr lang="nb-NO" sz="2400" dirty="0" smtClean="0"/>
              <a:t>Godkjenning av emner, både ekstern norsk utdanning og utenlandsk utdanning </a:t>
            </a:r>
          </a:p>
          <a:p>
            <a:r>
              <a:rPr lang="nb-NO" sz="2400" dirty="0" smtClean="0"/>
              <a:t>Saker til felles klagenemnd </a:t>
            </a:r>
          </a:p>
          <a:p>
            <a:endParaRPr lang="nb-NO" sz="2400" dirty="0" smtClean="0"/>
          </a:p>
          <a:p>
            <a:endParaRPr lang="nb-NO" sz="2400" dirty="0"/>
          </a:p>
        </p:txBody>
      </p:sp>
    </p:spTree>
    <p:extLst>
      <p:ext uri="{BB962C8B-B14F-4D97-AF65-F5344CB8AC3E}">
        <p14:creationId xmlns:p14="http://schemas.microsoft.com/office/powerpoint/2010/main" val="2934426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838200"/>
            <a:ext cx="7787208" cy="1143000"/>
          </a:xfrm>
        </p:spPr>
        <p:txBody>
          <a:bodyPr/>
          <a:lstStyle/>
          <a:p>
            <a:r>
              <a:rPr lang="nb-NO" dirty="0" smtClean="0"/>
              <a:t>Forskningsseksjonen </a:t>
            </a:r>
            <a:br>
              <a:rPr lang="nb-NO" dirty="0" smtClean="0"/>
            </a:br>
            <a:r>
              <a:rPr lang="nb-NO" dirty="0" smtClean="0"/>
              <a:t>(forskning og </a:t>
            </a:r>
            <a:r>
              <a:rPr lang="nb-NO" dirty="0" err="1" smtClean="0"/>
              <a:t>phd</a:t>
            </a:r>
            <a:r>
              <a:rPr lang="nb-NO" dirty="0" smtClean="0"/>
              <a:t>)</a:t>
            </a:r>
            <a:endParaRPr lang="nb-NO" dirty="0"/>
          </a:p>
        </p:txBody>
      </p:sp>
      <p:sp>
        <p:nvSpPr>
          <p:cNvPr id="3" name="Content Placeholder 2"/>
          <p:cNvSpPr>
            <a:spLocks noGrp="1"/>
          </p:cNvSpPr>
          <p:nvPr>
            <p:ph idx="1"/>
          </p:nvPr>
        </p:nvSpPr>
        <p:spPr>
          <a:xfrm>
            <a:off x="990600" y="2204864"/>
            <a:ext cx="7696200" cy="3891136"/>
          </a:xfrm>
        </p:spPr>
        <p:txBody>
          <a:bodyPr/>
          <a:lstStyle/>
          <a:p>
            <a:r>
              <a:rPr lang="nb-NO" dirty="0" smtClean="0"/>
              <a:t>4 årsverk (3 årsverk i 2005).</a:t>
            </a:r>
            <a:br>
              <a:rPr lang="nb-NO" dirty="0" smtClean="0"/>
            </a:br>
            <a:r>
              <a:rPr lang="nb-NO" dirty="0" smtClean="0"/>
              <a:t>En stilling er knyttet til EU-finansiering og prioritert opprettet i 2015. </a:t>
            </a:r>
          </a:p>
          <a:p>
            <a:r>
              <a:rPr lang="nb-NO" dirty="0"/>
              <a:t>S</a:t>
            </a:r>
            <a:r>
              <a:rPr lang="nb-NO" dirty="0" smtClean="0"/>
              <a:t>tyrket </a:t>
            </a:r>
            <a:r>
              <a:rPr lang="nb-NO" dirty="0"/>
              <a:t>administrasjonen på instituttnivå </a:t>
            </a:r>
            <a:r>
              <a:rPr lang="nb-NO" dirty="0" smtClean="0"/>
              <a:t>knyttet til forskning og </a:t>
            </a:r>
            <a:r>
              <a:rPr lang="nb-NO" dirty="0" err="1" smtClean="0"/>
              <a:t>phd</a:t>
            </a:r>
            <a:r>
              <a:rPr lang="nb-NO" dirty="0" smtClean="0"/>
              <a:t>: </a:t>
            </a:r>
          </a:p>
          <a:p>
            <a:pPr lvl="1"/>
            <a:r>
              <a:rPr lang="nb-NO" dirty="0" smtClean="0"/>
              <a:t>Fra 6 </a:t>
            </a:r>
            <a:r>
              <a:rPr lang="nb-NO" dirty="0" smtClean="0"/>
              <a:t>årsverk i </a:t>
            </a:r>
            <a:r>
              <a:rPr lang="nb-NO" dirty="0" smtClean="0"/>
              <a:t>2005 til ca</a:t>
            </a:r>
            <a:r>
              <a:rPr lang="nb-NO" dirty="0" smtClean="0"/>
              <a:t>. 15 årsverk i 2019. </a:t>
            </a:r>
            <a:endParaRPr lang="nb-NO" dirty="0"/>
          </a:p>
        </p:txBody>
      </p:sp>
    </p:spTree>
    <p:extLst>
      <p:ext uri="{BB962C8B-B14F-4D97-AF65-F5344CB8AC3E}">
        <p14:creationId xmlns:p14="http://schemas.microsoft.com/office/powerpoint/2010/main" val="4249637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Forskningsseksjonen: </a:t>
            </a:r>
            <a:r>
              <a:rPr lang="nb-NO" dirty="0"/>
              <a:t>Oppgaver</a:t>
            </a:r>
          </a:p>
        </p:txBody>
      </p:sp>
      <p:sp>
        <p:nvSpPr>
          <p:cNvPr id="3" name="Content Placeholder 2"/>
          <p:cNvSpPr>
            <a:spLocks noGrp="1"/>
          </p:cNvSpPr>
          <p:nvPr>
            <p:ph sz="half" idx="1"/>
          </p:nvPr>
        </p:nvSpPr>
        <p:spPr/>
        <p:txBody>
          <a:bodyPr>
            <a:normAutofit fontScale="70000" lnSpcReduction="20000"/>
          </a:bodyPr>
          <a:lstStyle/>
          <a:p>
            <a:r>
              <a:rPr lang="nb-NO" dirty="0"/>
              <a:t>Opptak </a:t>
            </a:r>
            <a:r>
              <a:rPr lang="nb-NO" dirty="0" err="1"/>
              <a:t>phd</a:t>
            </a:r>
            <a:r>
              <a:rPr lang="nb-NO" dirty="0"/>
              <a:t>, bedømmelse, disputaser og HFs </a:t>
            </a:r>
            <a:r>
              <a:rPr lang="nb-NO" dirty="0" err="1"/>
              <a:t>phd</a:t>
            </a:r>
            <a:r>
              <a:rPr lang="nb-NO" dirty="0"/>
              <a:t>-kurs</a:t>
            </a:r>
          </a:p>
          <a:p>
            <a:r>
              <a:rPr lang="nb-NO" dirty="0"/>
              <a:t>EU-finansering </a:t>
            </a:r>
          </a:p>
          <a:p>
            <a:r>
              <a:rPr lang="nb-NO" dirty="0"/>
              <a:t>Arbeid med strategi og planer, høringer og større prosesser som SFF,  HUMEVAL og </a:t>
            </a:r>
            <a:r>
              <a:rPr lang="nb-NO" dirty="0" err="1"/>
              <a:t>FagPrioIII</a:t>
            </a:r>
            <a:endParaRPr lang="nb-NO" dirty="0"/>
          </a:p>
          <a:p>
            <a:r>
              <a:rPr lang="nb-NO" dirty="0"/>
              <a:t>Koordinere fire nettverk, div seminarer og kurs</a:t>
            </a:r>
          </a:p>
          <a:p>
            <a:r>
              <a:rPr lang="nb-NO" dirty="0"/>
              <a:t>Nye </a:t>
            </a:r>
            <a:r>
              <a:rPr lang="nb-NO" dirty="0" smtClean="0"/>
              <a:t>oppgaver: </a:t>
            </a:r>
            <a:r>
              <a:rPr lang="nb-NO" dirty="0" err="1"/>
              <a:t>Studentweb</a:t>
            </a:r>
            <a:r>
              <a:rPr lang="nb-NO" dirty="0"/>
              <a:t>, sosial innovasjon, GDPR, </a:t>
            </a:r>
            <a:r>
              <a:rPr lang="nb-NO" smtClean="0"/>
              <a:t>datahåndteringsplaner og forskningsinfrastruktur</a:t>
            </a:r>
            <a:endParaRPr lang="nb-NO" dirty="0"/>
          </a:p>
          <a:p>
            <a:endParaRPr lang="nb-NO" dirty="0"/>
          </a:p>
        </p:txBody>
      </p:sp>
      <p:sp>
        <p:nvSpPr>
          <p:cNvPr id="4" name="Content Placeholder 3"/>
          <p:cNvSpPr>
            <a:spLocks noGrp="1"/>
          </p:cNvSpPr>
          <p:nvPr>
            <p:ph sz="half" idx="2"/>
          </p:nvPr>
        </p:nvSpPr>
        <p:spPr/>
        <p:txBody>
          <a:bodyPr/>
          <a:lstStyle/>
          <a:p>
            <a:endParaRPr lang="nb-NO"/>
          </a:p>
        </p:txBody>
      </p:sp>
      <p:graphicFrame>
        <p:nvGraphicFramePr>
          <p:cNvPr id="6" name="Content Placeholder 6"/>
          <p:cNvGraphicFramePr>
            <a:graphicFrameLocks/>
          </p:cNvGraphicFramePr>
          <p:nvPr>
            <p:extLst>
              <p:ext uri="{D42A27DB-BD31-4B8C-83A1-F6EECF244321}">
                <p14:modId xmlns:p14="http://schemas.microsoft.com/office/powerpoint/2010/main" val="1659113852"/>
              </p:ext>
            </p:extLst>
          </p:nvPr>
        </p:nvGraphicFramePr>
        <p:xfrm>
          <a:off x="4500563" y="1844824"/>
          <a:ext cx="4319909" cy="42511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3487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838200"/>
            <a:ext cx="8435280" cy="1143000"/>
          </a:xfrm>
        </p:spPr>
        <p:txBody>
          <a:bodyPr/>
          <a:lstStyle/>
          <a:p>
            <a:r>
              <a:rPr lang="nb-NO" dirty="0" smtClean="0"/>
              <a:t>Kommunikasjonsseksjonen</a:t>
            </a:r>
            <a:r>
              <a:rPr lang="nb-NO" dirty="0"/>
              <a:t> </a:t>
            </a:r>
            <a:r>
              <a:rPr lang="nb-NO" dirty="0" smtClean="0"/>
              <a:t>(11 ansatte)</a:t>
            </a:r>
            <a:endParaRPr lang="nb-NO"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8523188"/>
              </p:ext>
            </p:extLst>
          </p:nvPr>
        </p:nvGraphicFramePr>
        <p:xfrm>
          <a:off x="2493169" y="1628180"/>
          <a:ext cx="4800600" cy="490061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38701" y="4564857"/>
            <a:ext cx="3561761" cy="2554545"/>
          </a:xfrm>
          <a:prstGeom prst="rect">
            <a:avLst/>
          </a:prstGeom>
          <a:noFill/>
        </p:spPr>
        <p:txBody>
          <a:bodyPr wrap="square" rtlCol="0">
            <a:spAutoFit/>
          </a:bodyPr>
          <a:lstStyle/>
          <a:p>
            <a:r>
              <a:rPr lang="nb-NO" sz="1200" b="1" dirty="0" smtClean="0"/>
              <a:t>Nett (4,5):</a:t>
            </a:r>
          </a:p>
          <a:p>
            <a:pPr marL="128588" indent="-128588">
              <a:buFont typeface="Arial" panose="020B0604020202020204" pitchFamily="34" charset="0"/>
              <a:buChar char="•"/>
            </a:pPr>
            <a:r>
              <a:rPr lang="nb-NO" sz="1200" dirty="0" smtClean="0"/>
              <a:t>Årlig </a:t>
            </a:r>
            <a:r>
              <a:rPr lang="nb-NO" sz="1200" dirty="0"/>
              <a:t>gjennomgang og kvalitetssikring av nettsider</a:t>
            </a:r>
          </a:p>
          <a:p>
            <a:pPr marL="128588" indent="-128588">
              <a:buFont typeface="Arial" panose="020B0604020202020204" pitchFamily="34" charset="0"/>
              <a:buChar char="•"/>
            </a:pPr>
            <a:r>
              <a:rPr lang="nb-NO" sz="1200" dirty="0"/>
              <a:t>Løpende brukerstøtte til publisister og innholdseiere ved instituttene</a:t>
            </a:r>
          </a:p>
          <a:p>
            <a:pPr marL="128588" indent="-128588">
              <a:buFont typeface="Arial" panose="020B0604020202020204" pitchFamily="34" charset="0"/>
              <a:buChar char="•"/>
            </a:pPr>
            <a:r>
              <a:rPr lang="nb-NO" sz="1200" dirty="0"/>
              <a:t>Nettsider for forskningsprosjekter og prioriterte store satsinger</a:t>
            </a:r>
          </a:p>
          <a:p>
            <a:pPr marL="128588" indent="-128588">
              <a:buFont typeface="Arial" panose="020B0604020202020204" pitchFamily="34" charset="0"/>
              <a:buChar char="•"/>
            </a:pPr>
            <a:r>
              <a:rPr lang="nb-NO" sz="1200" dirty="0"/>
              <a:t>Personsider for nyansatte</a:t>
            </a:r>
          </a:p>
          <a:p>
            <a:pPr marL="128588" indent="-128588">
              <a:buFont typeface="Arial" panose="020B0604020202020204" pitchFamily="34" charset="0"/>
              <a:buChar char="•"/>
            </a:pPr>
            <a:r>
              <a:rPr lang="nb-NO" sz="1200" dirty="0"/>
              <a:t>Nettsider for større arrangementer</a:t>
            </a:r>
          </a:p>
          <a:p>
            <a:pPr marL="128588" indent="-128588">
              <a:buFont typeface="Arial" panose="020B0604020202020204" pitchFamily="34" charset="0"/>
              <a:buChar char="•"/>
            </a:pPr>
            <a:r>
              <a:rPr lang="nb-NO" sz="1200" dirty="0"/>
              <a:t>Følge opp instituttenes behov fra </a:t>
            </a:r>
            <a:r>
              <a:rPr lang="nb-NO" sz="1200" dirty="0" smtClean="0"/>
              <a:t>dialogmøtene</a:t>
            </a:r>
          </a:p>
          <a:p>
            <a:pPr marL="171450" indent="-171450">
              <a:buFont typeface="Wingdings" panose="05000000000000000000" pitchFamily="2" charset="2"/>
              <a:buChar char="Ø"/>
            </a:pPr>
            <a:r>
              <a:rPr lang="en-US" sz="1200" dirty="0"/>
              <a:t>Over 80 % </a:t>
            </a:r>
            <a:r>
              <a:rPr lang="en-US" sz="1200" dirty="0" err="1"/>
              <a:t>bundet</a:t>
            </a:r>
            <a:r>
              <a:rPr lang="en-US" sz="1200" dirty="0"/>
              <a:t> </a:t>
            </a:r>
            <a:r>
              <a:rPr lang="en-US" sz="1200" dirty="0" err="1"/>
              <a:t>opp</a:t>
            </a:r>
            <a:r>
              <a:rPr lang="en-US" sz="1200" dirty="0"/>
              <a:t> </a:t>
            </a:r>
            <a:r>
              <a:rPr lang="en-US" sz="1200" dirty="0" err="1"/>
              <a:t>i</a:t>
            </a:r>
            <a:r>
              <a:rPr lang="en-US" sz="1200" dirty="0"/>
              <a:t> </a:t>
            </a:r>
            <a:r>
              <a:rPr lang="en-US" sz="1200" dirty="0" err="1"/>
              <a:t>faste</a:t>
            </a:r>
            <a:r>
              <a:rPr lang="en-US" sz="1200" dirty="0"/>
              <a:t> </a:t>
            </a:r>
            <a:r>
              <a:rPr lang="en-US" sz="1200" dirty="0" err="1"/>
              <a:t>forvaltningsoppgaver</a:t>
            </a:r>
            <a:endParaRPr lang="en-US" sz="1200" dirty="0"/>
          </a:p>
          <a:p>
            <a:pPr marL="128588" indent="-128588">
              <a:buFont typeface="Arial" panose="020B0604020202020204" pitchFamily="34" charset="0"/>
              <a:buChar char="•"/>
            </a:pPr>
            <a:endParaRPr lang="nb-NO" sz="1200" dirty="0"/>
          </a:p>
        </p:txBody>
      </p:sp>
      <p:sp>
        <p:nvSpPr>
          <p:cNvPr id="13" name="TextBox 12"/>
          <p:cNvSpPr txBox="1"/>
          <p:nvPr/>
        </p:nvSpPr>
        <p:spPr>
          <a:xfrm>
            <a:off x="138702" y="1979567"/>
            <a:ext cx="2683079" cy="2308324"/>
          </a:xfrm>
          <a:prstGeom prst="rect">
            <a:avLst/>
          </a:prstGeom>
          <a:noFill/>
        </p:spPr>
        <p:txBody>
          <a:bodyPr wrap="square" rtlCol="0">
            <a:spAutoFit/>
          </a:bodyPr>
          <a:lstStyle/>
          <a:p>
            <a:r>
              <a:rPr lang="nb-NO" sz="1200" b="1" dirty="0" smtClean="0"/>
              <a:t>Rådgivning og lederstøtte (1):</a:t>
            </a:r>
          </a:p>
          <a:p>
            <a:pPr marL="171450" indent="-171450">
              <a:buFont typeface="Arial" panose="020B0604020202020204" pitchFamily="34" charset="0"/>
              <a:buChar char="•"/>
            </a:pPr>
            <a:r>
              <a:rPr lang="nb-NO" sz="1200" dirty="0" smtClean="0"/>
              <a:t>Medierådgiving </a:t>
            </a:r>
            <a:endParaRPr lang="nb-NO" sz="1200" dirty="0"/>
          </a:p>
          <a:p>
            <a:pPr marL="128588" indent="-128588">
              <a:buFont typeface="Arial" panose="020B0604020202020204" pitchFamily="34" charset="0"/>
              <a:buChar char="•"/>
            </a:pPr>
            <a:r>
              <a:rPr lang="nb-NO" sz="1200" dirty="0"/>
              <a:t>Kommunikasjonsstrategier og -planer for utvalgte store satsinger </a:t>
            </a:r>
          </a:p>
          <a:p>
            <a:pPr marL="128588" indent="-128588">
              <a:buFont typeface="Arial" panose="020B0604020202020204" pitchFamily="34" charset="0"/>
              <a:buChar char="•"/>
            </a:pPr>
            <a:r>
              <a:rPr lang="nb-NO" sz="1200" dirty="0"/>
              <a:t>Rådgivning om grafiske tjenester og andre eksterne kommunikasjonstjenester</a:t>
            </a:r>
          </a:p>
          <a:p>
            <a:pPr marL="128588" indent="-128588">
              <a:buFont typeface="Arial" panose="020B0604020202020204" pitchFamily="34" charset="0"/>
              <a:buChar char="•"/>
            </a:pPr>
            <a:r>
              <a:rPr lang="nb-NO" sz="1200" dirty="0"/>
              <a:t>Rådgivning om store formidlingstjenester på nett</a:t>
            </a:r>
          </a:p>
          <a:p>
            <a:pPr marL="128588" indent="-128588">
              <a:buFont typeface="Arial" panose="020B0604020202020204" pitchFamily="34" charset="0"/>
              <a:buChar char="•"/>
            </a:pPr>
            <a:r>
              <a:rPr lang="nb-NO" sz="1200" dirty="0"/>
              <a:t>Utarbeiding av statistikk </a:t>
            </a:r>
          </a:p>
          <a:p>
            <a:pPr marL="128588" indent="-128588">
              <a:buFont typeface="Arial" panose="020B0604020202020204" pitchFamily="34" charset="0"/>
              <a:buChar char="•"/>
            </a:pPr>
            <a:r>
              <a:rPr lang="nb-NO" sz="1200" dirty="0"/>
              <a:t>Evalueringer som grunnlag for videre </a:t>
            </a:r>
            <a:r>
              <a:rPr lang="nb-NO" sz="1200" dirty="0" smtClean="0"/>
              <a:t>prioriteringer</a:t>
            </a:r>
          </a:p>
        </p:txBody>
      </p:sp>
      <p:sp>
        <p:nvSpPr>
          <p:cNvPr id="14" name="TextBox 13"/>
          <p:cNvSpPr txBox="1"/>
          <p:nvPr/>
        </p:nvSpPr>
        <p:spPr>
          <a:xfrm>
            <a:off x="7243762" y="2494858"/>
            <a:ext cx="1785938" cy="3785652"/>
          </a:xfrm>
          <a:prstGeom prst="rect">
            <a:avLst/>
          </a:prstGeom>
          <a:noFill/>
        </p:spPr>
        <p:txBody>
          <a:bodyPr wrap="square" rtlCol="0">
            <a:spAutoFit/>
          </a:bodyPr>
          <a:lstStyle/>
          <a:p>
            <a:r>
              <a:rPr lang="nb-NO" sz="1200" b="1" dirty="0" smtClean="0"/>
              <a:t>Formidling (4):</a:t>
            </a:r>
          </a:p>
          <a:p>
            <a:pPr marL="128588" indent="-128588">
              <a:buFont typeface="Arial" panose="020B0604020202020204" pitchFamily="34" charset="0"/>
              <a:buChar char="•"/>
            </a:pPr>
            <a:r>
              <a:rPr lang="nb-NO" sz="1200" dirty="0" smtClean="0"/>
              <a:t>Produksjon </a:t>
            </a:r>
            <a:r>
              <a:rPr lang="nb-NO" sz="1200" dirty="0"/>
              <a:t>av forsknings-, studie- og nyhetssaker</a:t>
            </a:r>
          </a:p>
          <a:p>
            <a:pPr marL="128588" indent="-128588">
              <a:buFont typeface="Arial" panose="020B0604020202020204" pitchFamily="34" charset="0"/>
              <a:buChar char="•"/>
            </a:pPr>
            <a:r>
              <a:rPr lang="nb-NO" sz="1200" dirty="0"/>
              <a:t>Medieinnsalg og mediehenvendelser</a:t>
            </a:r>
          </a:p>
          <a:p>
            <a:pPr marL="128588" indent="-128588">
              <a:buFont typeface="Arial" panose="020B0604020202020204" pitchFamily="34" charset="0"/>
              <a:buChar char="•"/>
            </a:pPr>
            <a:r>
              <a:rPr lang="nb-NO" sz="1200" dirty="0"/>
              <a:t>Sosiale medier</a:t>
            </a:r>
          </a:p>
          <a:p>
            <a:pPr marL="128588" indent="-128588">
              <a:buFont typeface="Arial" panose="020B0604020202020204" pitchFamily="34" charset="0"/>
              <a:buChar char="•"/>
            </a:pPr>
            <a:r>
              <a:rPr lang="nb-NO" sz="1200" dirty="0"/>
              <a:t>Rådgivning og markedsføring ved store arrangementer</a:t>
            </a:r>
          </a:p>
          <a:p>
            <a:pPr marL="128588" indent="-128588">
              <a:buFont typeface="Arial" panose="020B0604020202020204" pitchFamily="34" charset="0"/>
              <a:buChar char="•"/>
            </a:pPr>
            <a:r>
              <a:rPr lang="nb-NO" sz="1200" dirty="0"/>
              <a:t>Nyansattpresentasjoner</a:t>
            </a:r>
          </a:p>
          <a:p>
            <a:pPr marL="128588" indent="-128588">
              <a:buFont typeface="Arial" panose="020B0604020202020204" pitchFamily="34" charset="0"/>
              <a:buChar char="•"/>
            </a:pPr>
            <a:r>
              <a:rPr lang="nb-NO" sz="1200" dirty="0"/>
              <a:t>Samfunnskontakt</a:t>
            </a:r>
          </a:p>
          <a:p>
            <a:pPr marL="128588" indent="-128588">
              <a:buFont typeface="Arial" panose="020B0604020202020204" pitchFamily="34" charset="0"/>
              <a:buChar char="•"/>
            </a:pPr>
            <a:r>
              <a:rPr lang="nb-NO" sz="1200" dirty="0"/>
              <a:t>Formidlingsstøtte</a:t>
            </a:r>
          </a:p>
          <a:p>
            <a:pPr marL="128588" indent="-128588">
              <a:buFont typeface="Arial" panose="020B0604020202020204" pitchFamily="34" charset="0"/>
              <a:buChar char="•"/>
            </a:pPr>
            <a:r>
              <a:rPr lang="nb-NO" sz="1200" dirty="0"/>
              <a:t>Interne nyheter og </a:t>
            </a:r>
            <a:r>
              <a:rPr lang="nb-NO" sz="1200" dirty="0" smtClean="0"/>
              <a:t>kampanjer</a:t>
            </a:r>
          </a:p>
          <a:p>
            <a:pPr marL="171450" indent="-171450">
              <a:buFont typeface="Wingdings" panose="05000000000000000000" pitchFamily="2" charset="2"/>
              <a:buChar char="Ø"/>
            </a:pPr>
            <a:r>
              <a:rPr lang="en-US" sz="1200" dirty="0"/>
              <a:t>Over 90 % </a:t>
            </a:r>
            <a:r>
              <a:rPr lang="en-US" sz="1200" dirty="0" err="1"/>
              <a:t>bundet</a:t>
            </a:r>
            <a:r>
              <a:rPr lang="en-US" sz="1200" dirty="0"/>
              <a:t> </a:t>
            </a:r>
            <a:r>
              <a:rPr lang="en-US" sz="1200" dirty="0" err="1"/>
              <a:t>opp</a:t>
            </a:r>
            <a:r>
              <a:rPr lang="en-US" sz="1200" dirty="0"/>
              <a:t> </a:t>
            </a:r>
            <a:r>
              <a:rPr lang="en-US" sz="1200" dirty="0" err="1"/>
              <a:t>i</a:t>
            </a:r>
            <a:r>
              <a:rPr lang="en-US" sz="1200" dirty="0"/>
              <a:t> </a:t>
            </a:r>
            <a:r>
              <a:rPr lang="en-US" sz="1200" dirty="0" err="1"/>
              <a:t>faste</a:t>
            </a:r>
            <a:r>
              <a:rPr lang="en-US" sz="1200" dirty="0"/>
              <a:t> </a:t>
            </a:r>
            <a:r>
              <a:rPr lang="en-US" sz="1200" dirty="0" err="1"/>
              <a:t>oppgaver</a:t>
            </a:r>
            <a:r>
              <a:rPr lang="en-US" sz="1200" dirty="0"/>
              <a:t> for </a:t>
            </a:r>
            <a:r>
              <a:rPr lang="en-US" sz="1200" dirty="0" err="1"/>
              <a:t>instituttene</a:t>
            </a:r>
            <a:endParaRPr lang="en-US" sz="1200" dirty="0"/>
          </a:p>
          <a:p>
            <a:pPr marL="128588" indent="-128588">
              <a:buFont typeface="Arial" panose="020B0604020202020204" pitchFamily="34" charset="0"/>
              <a:buChar char="•"/>
            </a:pPr>
            <a:endParaRPr lang="nb-NO" sz="1200" dirty="0"/>
          </a:p>
        </p:txBody>
      </p:sp>
      <p:cxnSp>
        <p:nvCxnSpPr>
          <p:cNvPr id="18" name="Straight Connector 17"/>
          <p:cNvCxnSpPr/>
          <p:nvPr/>
        </p:nvCxnSpPr>
        <p:spPr>
          <a:xfrm>
            <a:off x="2752725" y="2346769"/>
            <a:ext cx="391715" cy="255049"/>
          </a:xfrm>
          <a:prstGeom prst="line">
            <a:avLst/>
          </a:prstGeom>
          <a:ln w="3175" cap="sq"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966163" y="4232814"/>
            <a:ext cx="490244" cy="18843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753225" y="2645025"/>
            <a:ext cx="340519" cy="17708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044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921123"/>
            <a:ext cx="4242047" cy="954088"/>
          </a:xfrm>
        </p:spPr>
        <p:txBody>
          <a:bodyPr/>
          <a:lstStyle/>
          <a:p>
            <a:r>
              <a:rPr lang="nb-NO" dirty="0" smtClean="0"/>
              <a:t>Økonomiseksjonen</a:t>
            </a:r>
            <a:br>
              <a:rPr lang="nb-NO" dirty="0" smtClean="0"/>
            </a:br>
            <a:r>
              <a:rPr lang="nb-NO" dirty="0" smtClean="0"/>
              <a:t>(14 ansatte)</a:t>
            </a:r>
            <a:endParaRPr lang="nb-NO"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13151018"/>
              </p:ext>
            </p:extLst>
          </p:nvPr>
        </p:nvGraphicFramePr>
        <p:xfrm>
          <a:off x="681609" y="2633909"/>
          <a:ext cx="7924800"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4294967295"/>
          </p:nvPr>
        </p:nvSpPr>
        <p:spPr/>
        <p:txBody>
          <a:bodyPr/>
          <a:lstStyle/>
          <a:p>
            <a:pPr>
              <a:defRPr/>
            </a:pPr>
            <a:fld id="{0625CBAB-5EFC-4A09-A826-96D1EA774A5B}" type="slidenum">
              <a:rPr lang="en-US" altLang="nb-NO" smtClean="0"/>
              <a:pPr>
                <a:defRPr/>
              </a:pPr>
              <a:t>8</a:t>
            </a:fld>
            <a:endParaRPr lang="en-US" altLang="nb-NO"/>
          </a:p>
        </p:txBody>
      </p:sp>
      <p:sp>
        <p:nvSpPr>
          <p:cNvPr id="9" name="Content Placeholder 2"/>
          <p:cNvSpPr txBox="1">
            <a:spLocks/>
          </p:cNvSpPr>
          <p:nvPr/>
        </p:nvSpPr>
        <p:spPr bwMode="auto">
          <a:xfrm>
            <a:off x="681936" y="2638101"/>
            <a:ext cx="2232248" cy="3672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585" tIns="36293" rIns="72585" bIns="36293" numCol="1" anchor="t" anchorCtr="0" compatLnSpc="1">
            <a:prstTxWarp prst="textNoShape">
              <a:avLst/>
            </a:prstTxWarp>
          </a:bodyPr>
          <a:lstStyle>
            <a:lvl1pPr marL="271463" indent="-271463" algn="l" rtl="0" eaLnBrk="1" fontAlgn="base" hangingPunct="1">
              <a:spcBef>
                <a:spcPct val="20000"/>
              </a:spcBef>
              <a:spcAft>
                <a:spcPct val="0"/>
              </a:spcAft>
              <a:buChar char="•"/>
              <a:defRPr sz="2200">
                <a:solidFill>
                  <a:schemeClr val="tx1"/>
                </a:solidFill>
                <a:latin typeface="+mn-lt"/>
                <a:ea typeface="+mn-ea"/>
                <a:cs typeface="+mn-cs"/>
              </a:defRPr>
            </a:lvl1pPr>
            <a:lvl2pPr marL="588963" indent="-225425" algn="l" rtl="0" eaLnBrk="1" fontAlgn="base" hangingPunct="1">
              <a:spcBef>
                <a:spcPct val="20000"/>
              </a:spcBef>
              <a:spcAft>
                <a:spcPct val="0"/>
              </a:spcAft>
              <a:buChar char="–"/>
              <a:defRPr sz="1900">
                <a:solidFill>
                  <a:schemeClr val="tx1"/>
                </a:solidFill>
                <a:latin typeface="+mn-lt"/>
                <a:ea typeface="+mn-ea"/>
                <a:cs typeface="+mn-cs"/>
              </a:defRPr>
            </a:lvl2pPr>
            <a:lvl3pPr marL="906463" indent="-180975" algn="l" rtl="0" eaLnBrk="1" fontAlgn="base" hangingPunct="1">
              <a:spcBef>
                <a:spcPct val="20000"/>
              </a:spcBef>
              <a:spcAft>
                <a:spcPct val="0"/>
              </a:spcAft>
              <a:buChar char="•"/>
              <a:defRPr sz="1600">
                <a:solidFill>
                  <a:schemeClr val="tx1"/>
                </a:solidFill>
                <a:latin typeface="+mn-lt"/>
                <a:ea typeface="+mn-ea"/>
                <a:cs typeface="+mn-cs"/>
              </a:defRPr>
            </a:lvl3pPr>
            <a:lvl4pPr marL="1270000" indent="-180975" algn="l" rtl="0" eaLnBrk="1" fontAlgn="base" hangingPunct="1">
              <a:spcBef>
                <a:spcPct val="20000"/>
              </a:spcBef>
              <a:spcAft>
                <a:spcPct val="0"/>
              </a:spcAft>
              <a:buChar char="–"/>
              <a:defRPr>
                <a:solidFill>
                  <a:schemeClr val="tx1"/>
                </a:solidFill>
                <a:latin typeface="+mn-lt"/>
                <a:ea typeface="+mn-ea"/>
                <a:cs typeface="+mn-cs"/>
              </a:defRPr>
            </a:lvl4pPr>
            <a:lvl5pPr marL="1631950" indent="-180975" algn="l" rtl="0" eaLnBrk="1" fontAlgn="base" hangingPunct="1">
              <a:spcBef>
                <a:spcPct val="20000"/>
              </a:spcBef>
              <a:spcAft>
                <a:spcPct val="0"/>
              </a:spcAft>
              <a:buChar char="»"/>
              <a:defRPr sz="1300">
                <a:solidFill>
                  <a:schemeClr val="tx1"/>
                </a:solidFill>
                <a:latin typeface="+mn-lt"/>
                <a:ea typeface="+mn-ea"/>
                <a:cs typeface="+mn-cs"/>
              </a:defRPr>
            </a:lvl5pPr>
            <a:lvl6pPr marL="1996089" indent="-181463" algn="l" rtl="0" eaLnBrk="1" fontAlgn="base" hangingPunct="1">
              <a:spcBef>
                <a:spcPct val="20000"/>
              </a:spcBef>
              <a:spcAft>
                <a:spcPct val="0"/>
              </a:spcAft>
              <a:buChar char="»"/>
              <a:defRPr sz="1300">
                <a:solidFill>
                  <a:schemeClr val="tx1"/>
                </a:solidFill>
                <a:latin typeface="+mn-lt"/>
                <a:ea typeface="+mn-ea"/>
                <a:cs typeface="+mn-cs"/>
              </a:defRPr>
            </a:lvl6pPr>
            <a:lvl7pPr marL="2359015" indent="-181463" algn="l" rtl="0" eaLnBrk="1" fontAlgn="base" hangingPunct="1">
              <a:spcBef>
                <a:spcPct val="20000"/>
              </a:spcBef>
              <a:spcAft>
                <a:spcPct val="0"/>
              </a:spcAft>
              <a:buChar char="»"/>
              <a:defRPr sz="1300">
                <a:solidFill>
                  <a:schemeClr val="tx1"/>
                </a:solidFill>
                <a:latin typeface="+mn-lt"/>
                <a:ea typeface="+mn-ea"/>
                <a:cs typeface="+mn-cs"/>
              </a:defRPr>
            </a:lvl7pPr>
            <a:lvl8pPr marL="2721940" indent="-181463" algn="l" rtl="0" eaLnBrk="1" fontAlgn="base" hangingPunct="1">
              <a:spcBef>
                <a:spcPct val="20000"/>
              </a:spcBef>
              <a:spcAft>
                <a:spcPct val="0"/>
              </a:spcAft>
              <a:buChar char="»"/>
              <a:defRPr sz="1300">
                <a:solidFill>
                  <a:schemeClr val="tx1"/>
                </a:solidFill>
                <a:latin typeface="+mn-lt"/>
                <a:ea typeface="+mn-ea"/>
                <a:cs typeface="+mn-cs"/>
              </a:defRPr>
            </a:lvl8pPr>
            <a:lvl9pPr marL="3084866" indent="-181463" algn="l" rtl="0" eaLnBrk="1" fontAlgn="base" hangingPunct="1">
              <a:spcBef>
                <a:spcPct val="20000"/>
              </a:spcBef>
              <a:spcAft>
                <a:spcPct val="0"/>
              </a:spcAft>
              <a:buChar char="»"/>
              <a:defRPr sz="1300">
                <a:solidFill>
                  <a:schemeClr val="tx1"/>
                </a:solidFill>
                <a:latin typeface="+mn-lt"/>
                <a:ea typeface="+mn-ea"/>
                <a:cs typeface="+mn-cs"/>
              </a:defRPr>
            </a:lvl9pPr>
          </a:lstStyle>
          <a:p>
            <a:pPr marL="0" indent="0">
              <a:buNone/>
            </a:pPr>
            <a:endParaRPr lang="nb-NO" sz="1200" kern="0" dirty="0"/>
          </a:p>
          <a:p>
            <a:pPr marL="0" indent="0">
              <a:buNone/>
            </a:pPr>
            <a:r>
              <a:rPr lang="nb-NO" sz="1200" b="1" kern="0" dirty="0" smtClean="0"/>
              <a:t>Regnskap (5): </a:t>
            </a:r>
            <a:endParaRPr lang="nb-NO" sz="1200" kern="0" dirty="0"/>
          </a:p>
          <a:p>
            <a:r>
              <a:rPr lang="nb-NO" sz="1200" kern="0" dirty="0"/>
              <a:t>Innkjøp</a:t>
            </a:r>
          </a:p>
          <a:p>
            <a:r>
              <a:rPr lang="nb-NO" sz="1200" kern="0" dirty="0"/>
              <a:t>Fakturabehandling</a:t>
            </a:r>
          </a:p>
          <a:p>
            <a:r>
              <a:rPr lang="nb-NO" sz="1200" kern="0" dirty="0"/>
              <a:t>Følge opp øk. konsulentene på instituttene</a:t>
            </a:r>
          </a:p>
          <a:p>
            <a:r>
              <a:rPr lang="nb-NO" sz="1200" kern="0" dirty="0"/>
              <a:t>Kontrollprogram</a:t>
            </a:r>
          </a:p>
          <a:p>
            <a:r>
              <a:rPr lang="nb-NO" sz="1200" kern="0" dirty="0"/>
              <a:t>Tertialavslutning</a:t>
            </a:r>
          </a:p>
          <a:p>
            <a:r>
              <a:rPr lang="nb-NO" sz="1200" kern="0" dirty="0"/>
              <a:t>Økonominettverk HF</a:t>
            </a:r>
          </a:p>
          <a:p>
            <a:r>
              <a:rPr lang="nb-NO" sz="1200" kern="0" dirty="0"/>
              <a:t>Reiseregninger og refusjoner</a:t>
            </a:r>
          </a:p>
          <a:p>
            <a:r>
              <a:rPr lang="nb-NO" sz="1200" kern="0" dirty="0"/>
              <a:t>Avstemming av regnskap </a:t>
            </a:r>
          </a:p>
          <a:p>
            <a:pPr marL="0" indent="0">
              <a:buNone/>
            </a:pPr>
            <a:endParaRPr lang="nb-NO" sz="1200" kern="0" dirty="0"/>
          </a:p>
          <a:p>
            <a:endParaRPr lang="nb-NO" kern="0" dirty="0"/>
          </a:p>
        </p:txBody>
      </p:sp>
      <p:sp>
        <p:nvSpPr>
          <p:cNvPr id="10" name="Content Placeholder 2"/>
          <p:cNvSpPr txBox="1">
            <a:spLocks/>
          </p:cNvSpPr>
          <p:nvPr/>
        </p:nvSpPr>
        <p:spPr bwMode="auto">
          <a:xfrm>
            <a:off x="6372201" y="781001"/>
            <a:ext cx="2526717" cy="2244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585" tIns="36293" rIns="72585" bIns="36293" numCol="1" anchor="t" anchorCtr="0" compatLnSpc="1">
            <a:prstTxWarp prst="textNoShape">
              <a:avLst/>
            </a:prstTxWarp>
          </a:bodyPr>
          <a:lstStyle>
            <a:lvl1pPr marL="271463" indent="-271463" algn="l" rtl="0" eaLnBrk="1" fontAlgn="base" hangingPunct="1">
              <a:spcBef>
                <a:spcPct val="20000"/>
              </a:spcBef>
              <a:spcAft>
                <a:spcPct val="0"/>
              </a:spcAft>
              <a:buChar char="•"/>
              <a:defRPr sz="2200">
                <a:solidFill>
                  <a:schemeClr val="tx1"/>
                </a:solidFill>
                <a:latin typeface="+mn-lt"/>
                <a:ea typeface="+mn-ea"/>
                <a:cs typeface="+mn-cs"/>
              </a:defRPr>
            </a:lvl1pPr>
            <a:lvl2pPr marL="588963" indent="-225425" algn="l" rtl="0" eaLnBrk="1" fontAlgn="base" hangingPunct="1">
              <a:spcBef>
                <a:spcPct val="20000"/>
              </a:spcBef>
              <a:spcAft>
                <a:spcPct val="0"/>
              </a:spcAft>
              <a:buChar char="–"/>
              <a:defRPr sz="1900">
                <a:solidFill>
                  <a:schemeClr val="tx1"/>
                </a:solidFill>
                <a:latin typeface="+mn-lt"/>
                <a:ea typeface="+mn-ea"/>
                <a:cs typeface="+mn-cs"/>
              </a:defRPr>
            </a:lvl2pPr>
            <a:lvl3pPr marL="906463" indent="-180975" algn="l" rtl="0" eaLnBrk="1" fontAlgn="base" hangingPunct="1">
              <a:spcBef>
                <a:spcPct val="20000"/>
              </a:spcBef>
              <a:spcAft>
                <a:spcPct val="0"/>
              </a:spcAft>
              <a:buChar char="•"/>
              <a:defRPr sz="1600">
                <a:solidFill>
                  <a:schemeClr val="tx1"/>
                </a:solidFill>
                <a:latin typeface="+mn-lt"/>
                <a:ea typeface="+mn-ea"/>
                <a:cs typeface="+mn-cs"/>
              </a:defRPr>
            </a:lvl3pPr>
            <a:lvl4pPr marL="1270000" indent="-180975" algn="l" rtl="0" eaLnBrk="1" fontAlgn="base" hangingPunct="1">
              <a:spcBef>
                <a:spcPct val="20000"/>
              </a:spcBef>
              <a:spcAft>
                <a:spcPct val="0"/>
              </a:spcAft>
              <a:buChar char="–"/>
              <a:defRPr>
                <a:solidFill>
                  <a:schemeClr val="tx1"/>
                </a:solidFill>
                <a:latin typeface="+mn-lt"/>
                <a:ea typeface="+mn-ea"/>
                <a:cs typeface="+mn-cs"/>
              </a:defRPr>
            </a:lvl4pPr>
            <a:lvl5pPr marL="1631950" indent="-180975" algn="l" rtl="0" eaLnBrk="1" fontAlgn="base" hangingPunct="1">
              <a:spcBef>
                <a:spcPct val="20000"/>
              </a:spcBef>
              <a:spcAft>
                <a:spcPct val="0"/>
              </a:spcAft>
              <a:buChar char="»"/>
              <a:defRPr sz="1300">
                <a:solidFill>
                  <a:schemeClr val="tx1"/>
                </a:solidFill>
                <a:latin typeface="+mn-lt"/>
                <a:ea typeface="+mn-ea"/>
                <a:cs typeface="+mn-cs"/>
              </a:defRPr>
            </a:lvl5pPr>
            <a:lvl6pPr marL="1996089" indent="-181463" algn="l" rtl="0" eaLnBrk="1" fontAlgn="base" hangingPunct="1">
              <a:spcBef>
                <a:spcPct val="20000"/>
              </a:spcBef>
              <a:spcAft>
                <a:spcPct val="0"/>
              </a:spcAft>
              <a:buChar char="»"/>
              <a:defRPr sz="1300">
                <a:solidFill>
                  <a:schemeClr val="tx1"/>
                </a:solidFill>
                <a:latin typeface="+mn-lt"/>
                <a:ea typeface="+mn-ea"/>
                <a:cs typeface="+mn-cs"/>
              </a:defRPr>
            </a:lvl6pPr>
            <a:lvl7pPr marL="2359015" indent="-181463" algn="l" rtl="0" eaLnBrk="1" fontAlgn="base" hangingPunct="1">
              <a:spcBef>
                <a:spcPct val="20000"/>
              </a:spcBef>
              <a:spcAft>
                <a:spcPct val="0"/>
              </a:spcAft>
              <a:buChar char="»"/>
              <a:defRPr sz="1300">
                <a:solidFill>
                  <a:schemeClr val="tx1"/>
                </a:solidFill>
                <a:latin typeface="+mn-lt"/>
                <a:ea typeface="+mn-ea"/>
                <a:cs typeface="+mn-cs"/>
              </a:defRPr>
            </a:lvl7pPr>
            <a:lvl8pPr marL="2721940" indent="-181463" algn="l" rtl="0" eaLnBrk="1" fontAlgn="base" hangingPunct="1">
              <a:spcBef>
                <a:spcPct val="20000"/>
              </a:spcBef>
              <a:spcAft>
                <a:spcPct val="0"/>
              </a:spcAft>
              <a:buChar char="»"/>
              <a:defRPr sz="1300">
                <a:solidFill>
                  <a:schemeClr val="tx1"/>
                </a:solidFill>
                <a:latin typeface="+mn-lt"/>
                <a:ea typeface="+mn-ea"/>
                <a:cs typeface="+mn-cs"/>
              </a:defRPr>
            </a:lvl8pPr>
            <a:lvl9pPr marL="3084866" indent="-181463" algn="l" rtl="0" eaLnBrk="1" fontAlgn="base" hangingPunct="1">
              <a:spcBef>
                <a:spcPct val="20000"/>
              </a:spcBef>
              <a:spcAft>
                <a:spcPct val="0"/>
              </a:spcAft>
              <a:buChar char="»"/>
              <a:defRPr sz="1300">
                <a:solidFill>
                  <a:schemeClr val="tx1"/>
                </a:solidFill>
                <a:latin typeface="+mn-lt"/>
                <a:ea typeface="+mn-ea"/>
                <a:cs typeface="+mn-cs"/>
              </a:defRPr>
            </a:lvl9pPr>
          </a:lstStyle>
          <a:p>
            <a:pPr marL="0" indent="0">
              <a:buNone/>
            </a:pPr>
            <a:endParaRPr lang="nb-NO" sz="1200" kern="0" dirty="0"/>
          </a:p>
          <a:p>
            <a:pPr marL="0" indent="0">
              <a:buNone/>
            </a:pPr>
            <a:r>
              <a:rPr lang="nb-NO" sz="1200" b="1" kern="0" dirty="0" smtClean="0"/>
              <a:t>Basis (4):</a:t>
            </a:r>
            <a:endParaRPr lang="nb-NO" sz="1200" kern="0" dirty="0"/>
          </a:p>
          <a:p>
            <a:r>
              <a:rPr lang="nb-NO" sz="1200" kern="0" dirty="0"/>
              <a:t>Løpende oppfølging av institutt og fakultetssekretariatet</a:t>
            </a:r>
          </a:p>
          <a:p>
            <a:r>
              <a:rPr lang="nb-NO" sz="1200" kern="0" dirty="0"/>
              <a:t>Månedlige rapporter </a:t>
            </a:r>
          </a:p>
          <a:p>
            <a:r>
              <a:rPr lang="nb-NO" sz="1200" kern="0" dirty="0"/>
              <a:t>Tertialrapporter</a:t>
            </a:r>
          </a:p>
          <a:p>
            <a:r>
              <a:rPr lang="nb-NO" sz="1200" kern="0" dirty="0"/>
              <a:t>Budsjett og prognoser</a:t>
            </a:r>
          </a:p>
          <a:p>
            <a:r>
              <a:rPr lang="nb-NO" sz="1200" kern="0" dirty="0"/>
              <a:t>Viderefordelinger /midler ut til enhetene</a:t>
            </a:r>
          </a:p>
          <a:p>
            <a:r>
              <a:rPr lang="nb-NO" sz="1200" kern="0" dirty="0"/>
              <a:t>Prognoser</a:t>
            </a:r>
          </a:p>
        </p:txBody>
      </p:sp>
      <p:sp>
        <p:nvSpPr>
          <p:cNvPr id="11" name="Content Placeholder 2"/>
          <p:cNvSpPr txBox="1">
            <a:spLocks/>
          </p:cNvSpPr>
          <p:nvPr/>
        </p:nvSpPr>
        <p:spPr bwMode="auto">
          <a:xfrm>
            <a:off x="6755105" y="3496816"/>
            <a:ext cx="2526717" cy="2244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585" tIns="36293" rIns="72585" bIns="36293" numCol="1" anchor="t" anchorCtr="0" compatLnSpc="1">
            <a:prstTxWarp prst="textNoShape">
              <a:avLst/>
            </a:prstTxWarp>
          </a:bodyPr>
          <a:lstStyle>
            <a:lvl1pPr marL="271463" indent="-271463" algn="l" rtl="0" eaLnBrk="1" fontAlgn="base" hangingPunct="1">
              <a:spcBef>
                <a:spcPct val="20000"/>
              </a:spcBef>
              <a:spcAft>
                <a:spcPct val="0"/>
              </a:spcAft>
              <a:buChar char="•"/>
              <a:defRPr sz="2200">
                <a:solidFill>
                  <a:schemeClr val="tx1"/>
                </a:solidFill>
                <a:latin typeface="+mn-lt"/>
                <a:ea typeface="+mn-ea"/>
                <a:cs typeface="+mn-cs"/>
              </a:defRPr>
            </a:lvl1pPr>
            <a:lvl2pPr marL="588963" indent="-225425" algn="l" rtl="0" eaLnBrk="1" fontAlgn="base" hangingPunct="1">
              <a:spcBef>
                <a:spcPct val="20000"/>
              </a:spcBef>
              <a:spcAft>
                <a:spcPct val="0"/>
              </a:spcAft>
              <a:buChar char="–"/>
              <a:defRPr sz="1900">
                <a:solidFill>
                  <a:schemeClr val="tx1"/>
                </a:solidFill>
                <a:latin typeface="+mn-lt"/>
                <a:ea typeface="+mn-ea"/>
                <a:cs typeface="+mn-cs"/>
              </a:defRPr>
            </a:lvl2pPr>
            <a:lvl3pPr marL="906463" indent="-180975" algn="l" rtl="0" eaLnBrk="1" fontAlgn="base" hangingPunct="1">
              <a:spcBef>
                <a:spcPct val="20000"/>
              </a:spcBef>
              <a:spcAft>
                <a:spcPct val="0"/>
              </a:spcAft>
              <a:buChar char="•"/>
              <a:defRPr sz="1600">
                <a:solidFill>
                  <a:schemeClr val="tx1"/>
                </a:solidFill>
                <a:latin typeface="+mn-lt"/>
                <a:ea typeface="+mn-ea"/>
                <a:cs typeface="+mn-cs"/>
              </a:defRPr>
            </a:lvl3pPr>
            <a:lvl4pPr marL="1270000" indent="-180975" algn="l" rtl="0" eaLnBrk="1" fontAlgn="base" hangingPunct="1">
              <a:spcBef>
                <a:spcPct val="20000"/>
              </a:spcBef>
              <a:spcAft>
                <a:spcPct val="0"/>
              </a:spcAft>
              <a:buChar char="–"/>
              <a:defRPr>
                <a:solidFill>
                  <a:schemeClr val="tx1"/>
                </a:solidFill>
                <a:latin typeface="+mn-lt"/>
                <a:ea typeface="+mn-ea"/>
                <a:cs typeface="+mn-cs"/>
              </a:defRPr>
            </a:lvl4pPr>
            <a:lvl5pPr marL="1631950" indent="-180975" algn="l" rtl="0" eaLnBrk="1" fontAlgn="base" hangingPunct="1">
              <a:spcBef>
                <a:spcPct val="20000"/>
              </a:spcBef>
              <a:spcAft>
                <a:spcPct val="0"/>
              </a:spcAft>
              <a:buChar char="»"/>
              <a:defRPr sz="1300">
                <a:solidFill>
                  <a:schemeClr val="tx1"/>
                </a:solidFill>
                <a:latin typeface="+mn-lt"/>
                <a:ea typeface="+mn-ea"/>
                <a:cs typeface="+mn-cs"/>
              </a:defRPr>
            </a:lvl5pPr>
            <a:lvl6pPr marL="1996089" indent="-181463" algn="l" rtl="0" eaLnBrk="1" fontAlgn="base" hangingPunct="1">
              <a:spcBef>
                <a:spcPct val="20000"/>
              </a:spcBef>
              <a:spcAft>
                <a:spcPct val="0"/>
              </a:spcAft>
              <a:buChar char="»"/>
              <a:defRPr sz="1300">
                <a:solidFill>
                  <a:schemeClr val="tx1"/>
                </a:solidFill>
                <a:latin typeface="+mn-lt"/>
                <a:ea typeface="+mn-ea"/>
                <a:cs typeface="+mn-cs"/>
              </a:defRPr>
            </a:lvl6pPr>
            <a:lvl7pPr marL="2359015" indent="-181463" algn="l" rtl="0" eaLnBrk="1" fontAlgn="base" hangingPunct="1">
              <a:spcBef>
                <a:spcPct val="20000"/>
              </a:spcBef>
              <a:spcAft>
                <a:spcPct val="0"/>
              </a:spcAft>
              <a:buChar char="»"/>
              <a:defRPr sz="1300">
                <a:solidFill>
                  <a:schemeClr val="tx1"/>
                </a:solidFill>
                <a:latin typeface="+mn-lt"/>
                <a:ea typeface="+mn-ea"/>
                <a:cs typeface="+mn-cs"/>
              </a:defRPr>
            </a:lvl7pPr>
            <a:lvl8pPr marL="2721940" indent="-181463" algn="l" rtl="0" eaLnBrk="1" fontAlgn="base" hangingPunct="1">
              <a:spcBef>
                <a:spcPct val="20000"/>
              </a:spcBef>
              <a:spcAft>
                <a:spcPct val="0"/>
              </a:spcAft>
              <a:buChar char="»"/>
              <a:defRPr sz="1300">
                <a:solidFill>
                  <a:schemeClr val="tx1"/>
                </a:solidFill>
                <a:latin typeface="+mn-lt"/>
                <a:ea typeface="+mn-ea"/>
                <a:cs typeface="+mn-cs"/>
              </a:defRPr>
            </a:lvl8pPr>
            <a:lvl9pPr marL="3084866" indent="-181463" algn="l" rtl="0" eaLnBrk="1" fontAlgn="base" hangingPunct="1">
              <a:spcBef>
                <a:spcPct val="20000"/>
              </a:spcBef>
              <a:spcAft>
                <a:spcPct val="0"/>
              </a:spcAft>
              <a:buChar char="»"/>
              <a:defRPr sz="1300">
                <a:solidFill>
                  <a:schemeClr val="tx1"/>
                </a:solidFill>
                <a:latin typeface="+mn-lt"/>
                <a:ea typeface="+mn-ea"/>
                <a:cs typeface="+mn-cs"/>
              </a:defRPr>
            </a:lvl9pPr>
          </a:lstStyle>
          <a:p>
            <a:pPr marL="0" indent="0">
              <a:buNone/>
            </a:pPr>
            <a:endParaRPr lang="nb-NO" sz="1200" kern="0" dirty="0"/>
          </a:p>
          <a:p>
            <a:pPr marL="0" indent="0">
              <a:buNone/>
            </a:pPr>
            <a:r>
              <a:rPr lang="nb-NO" sz="1200" b="1" kern="0" dirty="0" smtClean="0"/>
              <a:t>Prosjekt (5):</a:t>
            </a:r>
            <a:endParaRPr lang="nb-NO" sz="1200" kern="0" dirty="0"/>
          </a:p>
          <a:p>
            <a:pPr>
              <a:buFont typeface="Arial" panose="020B0604020202020204" pitchFamily="34" charset="0"/>
              <a:buChar char="•"/>
            </a:pPr>
            <a:r>
              <a:rPr lang="nb-NO" sz="1200" dirty="0"/>
              <a:t>Ekstern finansiert virksomhet</a:t>
            </a:r>
            <a:endParaRPr lang="nb-NO" sz="1200" i="1" dirty="0"/>
          </a:p>
          <a:p>
            <a:r>
              <a:rPr lang="nb-NO" sz="1200" dirty="0"/>
              <a:t>Løpende oppfølging av instituttene</a:t>
            </a:r>
          </a:p>
          <a:p>
            <a:r>
              <a:rPr lang="nb-NO" sz="1200" dirty="0"/>
              <a:t>Budsjettsøknader</a:t>
            </a:r>
          </a:p>
          <a:p>
            <a:r>
              <a:rPr lang="nb-NO" sz="1200" dirty="0"/>
              <a:t>Budsjett og prognoser</a:t>
            </a:r>
          </a:p>
          <a:p>
            <a:r>
              <a:rPr lang="nb-NO" sz="1200" dirty="0"/>
              <a:t>Tertialrapporter</a:t>
            </a:r>
          </a:p>
          <a:p>
            <a:r>
              <a:rPr lang="nb-NO" sz="1200" dirty="0"/>
              <a:t>Rapportering til finansiør</a:t>
            </a:r>
          </a:p>
        </p:txBody>
      </p:sp>
      <p:sp>
        <p:nvSpPr>
          <p:cNvPr id="3" name="TextBox 2"/>
          <p:cNvSpPr txBox="1"/>
          <p:nvPr/>
        </p:nvSpPr>
        <p:spPr>
          <a:xfrm>
            <a:off x="3610508" y="2116060"/>
            <a:ext cx="1393540" cy="276999"/>
          </a:xfrm>
          <a:prstGeom prst="rect">
            <a:avLst/>
          </a:prstGeom>
          <a:noFill/>
        </p:spPr>
        <p:txBody>
          <a:bodyPr wrap="square" rtlCol="0">
            <a:spAutoFit/>
          </a:bodyPr>
          <a:lstStyle/>
          <a:p>
            <a:r>
              <a:rPr lang="nb-NO" sz="1200" b="1" dirty="0" smtClean="0"/>
              <a:t>+ seksjonssjef</a:t>
            </a:r>
            <a:endParaRPr lang="nb-NO" sz="1200" b="1" dirty="0"/>
          </a:p>
        </p:txBody>
      </p:sp>
    </p:spTree>
    <p:extLst>
      <p:ext uri="{BB962C8B-B14F-4D97-AF65-F5344CB8AC3E}">
        <p14:creationId xmlns:p14="http://schemas.microsoft.com/office/powerpoint/2010/main" val="2619672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358552"/>
          </a:xfrm>
        </p:spPr>
        <p:txBody>
          <a:bodyPr/>
          <a:lstStyle/>
          <a:p>
            <a:r>
              <a:rPr lang="nb-NO" sz="2400" dirty="0" smtClean="0"/>
              <a:t>HR, personal og arkiv (14 ansatte)</a:t>
            </a:r>
            <a:endParaRPr lang="nb-NO" sz="2400" dirty="0"/>
          </a:p>
        </p:txBody>
      </p:sp>
      <p:graphicFrame>
        <p:nvGraphicFramePr>
          <p:cNvPr id="5" name="Content Placeholder 7"/>
          <p:cNvGraphicFramePr>
            <a:graphicFrameLocks/>
          </p:cNvGraphicFramePr>
          <p:nvPr>
            <p:extLst>
              <p:ext uri="{D42A27DB-BD31-4B8C-83A1-F6EECF244321}">
                <p14:modId xmlns:p14="http://schemas.microsoft.com/office/powerpoint/2010/main" val="274394753"/>
              </p:ext>
            </p:extLst>
          </p:nvPr>
        </p:nvGraphicFramePr>
        <p:xfrm>
          <a:off x="436260" y="1700808"/>
          <a:ext cx="8250540" cy="436510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39552" y="1916832"/>
            <a:ext cx="2232248" cy="430887"/>
          </a:xfrm>
          <a:prstGeom prst="rect">
            <a:avLst/>
          </a:prstGeom>
          <a:noFill/>
        </p:spPr>
        <p:txBody>
          <a:bodyPr wrap="square" rtlCol="0">
            <a:spAutoFit/>
          </a:bodyPr>
          <a:lstStyle/>
          <a:p>
            <a:r>
              <a:rPr lang="nb-NO" sz="1100" b="1" dirty="0" smtClean="0"/>
              <a:t>Arkiv</a:t>
            </a:r>
            <a:r>
              <a:rPr lang="nb-NO" sz="1100" b="1" dirty="0"/>
              <a:t> </a:t>
            </a:r>
            <a:r>
              <a:rPr lang="nb-NO" sz="1100" b="1" dirty="0" smtClean="0"/>
              <a:t>(4):</a:t>
            </a:r>
          </a:p>
          <a:p>
            <a:r>
              <a:rPr lang="nb-NO" sz="1100" dirty="0" smtClean="0"/>
              <a:t>Dagligdrift og papirarkiv, depot</a:t>
            </a:r>
            <a:endParaRPr lang="nb-NO" sz="1100" dirty="0"/>
          </a:p>
        </p:txBody>
      </p:sp>
      <p:sp>
        <p:nvSpPr>
          <p:cNvPr id="6" name="Content Placeholder 5"/>
          <p:cNvSpPr txBox="1">
            <a:spLocks noGrp="1"/>
          </p:cNvSpPr>
          <p:nvPr>
            <p:ph idx="1"/>
          </p:nvPr>
        </p:nvSpPr>
        <p:spPr>
          <a:xfrm>
            <a:off x="2627784" y="6143436"/>
            <a:ext cx="8250237" cy="276999"/>
          </a:xfrm>
          <a:prstGeom prst="rect">
            <a:avLst/>
          </a:prstGeom>
          <a:noFill/>
        </p:spPr>
        <p:txBody>
          <a:bodyPr wrap="square" rtlCol="0">
            <a:spAutoFit/>
          </a:bodyPr>
          <a:lstStyle/>
          <a:p>
            <a:pPr marL="0" indent="0">
              <a:buNone/>
            </a:pPr>
            <a:r>
              <a:rPr lang="nb-NO" sz="1200" b="1" dirty="0" smtClean="0"/>
              <a:t>+ seksjonssjef</a:t>
            </a:r>
            <a:endParaRPr lang="nb-NO" sz="1200" b="1" dirty="0"/>
          </a:p>
        </p:txBody>
      </p:sp>
    </p:spTree>
    <p:extLst>
      <p:ext uri="{BB962C8B-B14F-4D97-AF65-F5344CB8AC3E}">
        <p14:creationId xmlns:p14="http://schemas.microsoft.com/office/powerpoint/2010/main" val="2197525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hf-5-mennesker</Template>
  <TotalTime>919</TotalTime>
  <Words>1857</Words>
  <Application>Microsoft Office PowerPoint</Application>
  <PresentationFormat>On-screen Show (4:3)</PresentationFormat>
  <Paragraphs>514</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ＭＳ Ｐゴシック</vt:lpstr>
      <vt:lpstr>Arial</vt:lpstr>
      <vt:lpstr>Calibri</vt:lpstr>
      <vt:lpstr>Wingdings</vt:lpstr>
      <vt:lpstr>ヒラギノ角ゴ Pro W3</vt:lpstr>
      <vt:lpstr>Blank Presentation</vt:lpstr>
      <vt:lpstr>Fakultetsstyremøte 7.6.19</vt:lpstr>
      <vt:lpstr>Bemanning i fakultetsadministrasjonen,  juni 2019</vt:lpstr>
      <vt:lpstr>Studieseksjonen:  22 fast ansatte + studentmedarbeidere </vt:lpstr>
      <vt:lpstr>Studieseksjonen: arbeidsområder</vt:lpstr>
      <vt:lpstr>Forskningsseksjonen  (forskning og phd)</vt:lpstr>
      <vt:lpstr>Forskningsseksjonen: Oppgaver</vt:lpstr>
      <vt:lpstr>Kommunikasjonsseksjonen (11 ansatte)</vt:lpstr>
      <vt:lpstr>Økonomiseksjonen (14 ansatte)</vt:lpstr>
      <vt:lpstr>HR, personal og arkiv (14 ansatte)</vt:lpstr>
      <vt:lpstr>IT-seksjonen (13 ansatte)</vt:lpstr>
      <vt:lpstr>Program for administrativ forbedring og digitalisering på UiO</vt:lpstr>
      <vt:lpstr>PowerPoint Presentation</vt:lpstr>
      <vt:lpstr>PowerPoint Presentation</vt:lpstr>
      <vt:lpstr>Andre prosesser på UiO</vt:lpstr>
      <vt:lpstr>Hva skjer på HF?</vt:lpstr>
      <vt:lpstr>Fakultetsadministrasjonen - ressurser</vt:lpstr>
      <vt:lpstr>Innspill fra IDF-møte med fagforeningene 4.6.19</vt:lpstr>
      <vt:lpstr>Oppsummering</vt:lpstr>
      <vt:lpstr>PowerPoint Presentation</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Fakultetsstyremøtet 7.6.19</dc:title>
  <dc:creator>Monica Bakken</dc:creator>
  <cp:lastModifiedBy>Monica Bakken</cp:lastModifiedBy>
  <cp:revision>99</cp:revision>
  <cp:lastPrinted>2019-06-07T07:20:43Z</cp:lastPrinted>
  <dcterms:created xsi:type="dcterms:W3CDTF">2019-05-03T11:27:27Z</dcterms:created>
  <dcterms:modified xsi:type="dcterms:W3CDTF">2019-06-07T07:28:08Z</dcterms:modified>
</cp:coreProperties>
</file>