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9" r:id="rId3"/>
    <p:sldId id="262" r:id="rId4"/>
    <p:sldId id="261" r:id="rId5"/>
    <p:sldId id="260" r:id="rId6"/>
    <p:sldId id="265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71633" autoAdjust="0"/>
  </p:normalViewPr>
  <p:slideViewPr>
    <p:cSldViewPr snapToGrid="0">
      <p:cViewPr varScale="1">
        <p:scale>
          <a:sx n="94" d="100"/>
          <a:sy n="94" d="100"/>
        </p:scale>
        <p:origin x="13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6C6E2-ECC2-4431-B009-F06845DF8485}" type="datetimeFigureOut">
              <a:rPr lang="nb-NO" smtClean="0"/>
              <a:t>28.09.2020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9944F-1FC2-425E-86A1-150ECE02FE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1770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seminaret 13. februar ytret fakultetsstyret et ønske om en gjennomgang av status for den forrige strategiske planen for perioden 2010 – 2020.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nb-NO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dirty="0" smtClean="0"/>
              <a:t>Til dagens møte har dekanatet </a:t>
            </a:r>
            <a:r>
              <a:rPr lang="nb-NO" smtClean="0"/>
              <a:t>laget en</a:t>
            </a:r>
            <a:r>
              <a:rPr lang="nb-NO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powerpointpresentasjon som tar for seg hvert enkelt delmål i planen og svarer på hvordan og i hvilken grad vi har nådd målene. Vi kommer ikke til å gå igjennom presentasjonen i sin helhet i dette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møtet, men vi vil trekke fram noen eksempler på saker der vi har nådd målene våre og andre saker der vi fortsatt har en vei å gå.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083024-4BD0-478E-801A-0EDBD5D0796D}" type="slidenum">
              <a:rPr kumimoji="0" lang="en-US" alt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267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9944F-1FC2-425E-86A1-150ECE02FE3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721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Målene fra 2010 var ganske hårete.</a:t>
            </a:r>
            <a:r>
              <a:rPr lang="nb-NO" baseline="0" dirty="0" smtClean="0"/>
              <a:t> Vi har ikke nådd målsetningen om at 70% av masterstudentene skal levere på normert tid, men vi ser likevel en positiv trend. Det samme gjelder bachelorstudentene: målet er ikke nådd, men vi ser en positiv trend.</a:t>
            </a:r>
          </a:p>
          <a:p>
            <a:endParaRPr lang="nb-NO" baseline="0" dirty="0" smtClean="0"/>
          </a:p>
          <a:p>
            <a:r>
              <a:rPr lang="nb-NO" baseline="0" dirty="0" smtClean="0"/>
              <a:t>Studiepoeng og grader utgjør en så stor del av fordelingen til fakultetet at gjennomføringstid og arbeid med å forbedre gjennomføringen blant våre kandidater fortsatt må være en prioritert oppgave.</a:t>
            </a:r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9944F-1FC2-425E-86A1-150ECE02FE3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591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9944F-1FC2-425E-86A1-150ECE02FE3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962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84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D499F-1B4F-4FFE-812E-21EA06204603}" type="datetime1">
              <a:rPr lang="nb-NO" altLang="nb-NO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5CBAB-5EFC-4A09-A826-96D1EA774A5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732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E410F-9C14-454D-A5BD-8F7D4048B33E}" type="datetime1">
              <a:rPr lang="nb-NO" altLang="nb-NO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4E555-EF5C-455D-80FB-BB3992C7973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78407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DF419-A8A0-48F5-879C-86ED8A88A344}" type="datetime1">
              <a:rPr lang="nb-NO" altLang="nb-NO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4751B-96A3-416B-B5E7-3A0D1062143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63204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C096C-7B07-4F3D-98FB-A0476832DAA9}" type="datetime1">
              <a:rPr lang="nb-NO" altLang="nb-NO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7C561-3822-43CB-B5C2-B6E87722596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0322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E3FE9-F9FA-45F0-863C-731E351699BD}" type="datetime1">
              <a:rPr lang="nb-NO" altLang="nb-NO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77ACF-4425-4B07-940B-01C13E44D4F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7806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44E09-B134-45B0-A29D-7E78C89519F9}" type="datetime1">
              <a:rPr lang="nb-NO" altLang="nb-NO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3659F-A91C-435D-A8EB-F3AAD60B907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779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25A78-DBF9-49C5-B4CE-25B0A25A6C7C}" type="datetime1">
              <a:rPr lang="nb-NO" altLang="nb-NO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86AED-6B86-4307-878A-63D58F42D2F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9696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0BE71-6049-4D7E-8059-9345DCB78AAD}" type="datetime1">
              <a:rPr lang="nb-NO" altLang="nb-NO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CD0EB-8FF5-4246-A4C2-B53BCA0EB0D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4392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1" y="849630"/>
            <a:ext cx="10562167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981200"/>
            <a:ext cx="1056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44AF30A-C817-49C4-9738-3F804E737D76}" type="datetime1">
              <a:rPr lang="nb-NO" altLang="nb-NO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1DEE05B-B907-4A7F-A31D-674A1B5BB8D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44780"/>
            <a:ext cx="3587749" cy="16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68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68780" y="2301240"/>
            <a:ext cx="9052560" cy="11430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Fakultetsstyremøte 25. september 2020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68780" y="3429000"/>
            <a:ext cx="9052560" cy="17526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HFs strategi 2020: Hvor står vi nå?</a:t>
            </a:r>
          </a:p>
        </p:txBody>
      </p:sp>
    </p:spTree>
    <p:extLst>
      <p:ext uri="{BB962C8B-B14F-4D97-AF65-F5344CB8AC3E}">
        <p14:creationId xmlns:p14="http://schemas.microsoft.com/office/powerpoint/2010/main" val="51480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  <a:defRPr/>
            </a:pPr>
            <a:fld id="{554D499F-1B4F-4FFE-812E-21EA06204603}" type="datetime1">
              <a:rPr lang="nb-NO" alt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1097280" fontAlgn="base">
                <a:spcBef>
                  <a:spcPct val="0"/>
                </a:spcBef>
                <a:spcAft>
                  <a:spcPct val="0"/>
                </a:spcAft>
                <a:defRPr/>
              </a:pPr>
              <a:t>28.09.2020</a:t>
            </a:fld>
            <a:endParaRPr lang="nb-NO" altLang="nb-NO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  <a:defRPr/>
            </a:pPr>
            <a:fld id="{0625CBAB-5EFC-4A09-A826-96D1EA774A5B}" type="slidenum">
              <a:rPr lang="en-US" alt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109728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nb-NO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6" name="Content Placeholder 2"/>
          <p:cNvSpPr txBox="1">
            <a:spLocks noGrp="1"/>
          </p:cNvSpPr>
          <p:nvPr>
            <p:ph idx="1"/>
          </p:nvPr>
        </p:nvSpPr>
        <p:spPr bwMode="auto">
          <a:xfrm>
            <a:off x="1809750" y="1520369"/>
            <a:ext cx="777049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03" tIns="43552" rIns="87103" bIns="43552" numCol="1" anchor="t" anchorCtr="0" compatLnSpc="1">
            <a:prstTxWarp prst="textNoShape">
              <a:avLst/>
            </a:prstTxWarp>
          </a:bodyPr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b="1" dirty="0"/>
              <a:t>Resultater 2010-2020:</a:t>
            </a:r>
          </a:p>
          <a:p>
            <a:pPr lvl="1"/>
            <a:r>
              <a:rPr lang="nb-NO" sz="1800" dirty="0" smtClean="0">
                <a:cs typeface="Arial"/>
              </a:rPr>
              <a:t>HF </a:t>
            </a:r>
            <a:r>
              <a:rPr lang="nb-NO" sz="1800" dirty="0">
                <a:cs typeface="Arial"/>
              </a:rPr>
              <a:t>har flere forskere med i UiOs tverrfaglige satsinger </a:t>
            </a:r>
            <a:r>
              <a:rPr lang="nb-NO" sz="1800" dirty="0" err="1">
                <a:cs typeface="Arial"/>
              </a:rPr>
              <a:t>UiO:Norden</a:t>
            </a:r>
            <a:r>
              <a:rPr lang="nb-NO" sz="1800" dirty="0">
                <a:cs typeface="Arial"/>
              </a:rPr>
              <a:t> og </a:t>
            </a:r>
            <a:r>
              <a:rPr lang="nb-NO" sz="1800" dirty="0" err="1" smtClean="0">
                <a:cs typeface="Arial"/>
              </a:rPr>
              <a:t>UiO:Livsvitenskap</a:t>
            </a:r>
            <a:endParaRPr lang="nb-NO" sz="1800" dirty="0" smtClean="0"/>
          </a:p>
          <a:p>
            <a:pPr lvl="1"/>
            <a:r>
              <a:rPr lang="nb-NO" sz="1800" dirty="0" smtClean="0"/>
              <a:t>Vi </a:t>
            </a:r>
            <a:r>
              <a:rPr lang="nb-NO" sz="1800" dirty="0"/>
              <a:t>har fått 19 MSCA-prosjekter tildelt HF mellom 2016-2020</a:t>
            </a:r>
          </a:p>
          <a:p>
            <a:pPr lvl="1"/>
            <a:r>
              <a:rPr lang="nb-NO" sz="1800" dirty="0"/>
              <a:t>8 prosjekter med midler fra European Research Council (ERC-</a:t>
            </a:r>
            <a:r>
              <a:rPr lang="nb-NO" sz="1800" dirty="0" err="1"/>
              <a:t>grants</a:t>
            </a:r>
            <a:r>
              <a:rPr lang="nb-NO" sz="1800" dirty="0" smtClean="0"/>
              <a:t>)</a:t>
            </a:r>
          </a:p>
          <a:p>
            <a:pPr lvl="1"/>
            <a:r>
              <a:rPr lang="nb-NO" sz="1800" dirty="0" smtClean="0">
                <a:ea typeface="+mn-lt"/>
                <a:cs typeface="+mn-lt"/>
              </a:rPr>
              <a:t>Andelen internasjonale nytilsatte førsteamanuenser </a:t>
            </a:r>
            <a:r>
              <a:rPr lang="nb-NO" sz="1800" dirty="0">
                <a:ea typeface="+mn-lt"/>
                <a:cs typeface="+mn-lt"/>
              </a:rPr>
              <a:t>har ligget på ca. 50%, men er stigende. Tallet i 2019 er 75%</a:t>
            </a:r>
          </a:p>
          <a:p>
            <a:pPr lvl="1"/>
            <a:r>
              <a:rPr lang="nb-NO" sz="1800" dirty="0">
                <a:ea typeface="+mn-lt"/>
                <a:cs typeface="+mn-lt"/>
              </a:rPr>
              <a:t>Stipendiater/postdoktorer: Fra ca</a:t>
            </a:r>
            <a:r>
              <a:rPr lang="nb-NO" sz="1800" dirty="0" smtClean="0">
                <a:ea typeface="+mn-lt"/>
                <a:cs typeface="+mn-lt"/>
              </a:rPr>
              <a:t>. </a:t>
            </a:r>
            <a:r>
              <a:rPr lang="nb-NO" sz="1800" dirty="0">
                <a:ea typeface="+mn-lt"/>
                <a:cs typeface="+mn-lt"/>
              </a:rPr>
              <a:t>10</a:t>
            </a:r>
            <a:r>
              <a:rPr lang="nb-NO" sz="1800" dirty="0" smtClean="0">
                <a:ea typeface="+mn-lt"/>
                <a:cs typeface="+mn-lt"/>
              </a:rPr>
              <a:t>% internasjonale </a:t>
            </a:r>
            <a:r>
              <a:rPr lang="nb-NO" sz="1800" dirty="0">
                <a:ea typeface="+mn-lt"/>
                <a:cs typeface="+mn-lt"/>
              </a:rPr>
              <a:t>i 2010 til ca. 80% i </a:t>
            </a:r>
            <a:r>
              <a:rPr lang="nb-NO" sz="1800" dirty="0" smtClean="0">
                <a:ea typeface="+mn-lt"/>
                <a:cs typeface="+mn-lt"/>
              </a:rPr>
              <a:t>2019</a:t>
            </a:r>
          </a:p>
          <a:p>
            <a:pPr lvl="1"/>
            <a:r>
              <a:rPr lang="nb-NO" sz="1800" dirty="0"/>
              <a:t>Økt fra 610 til 780 utvekslingsstudenter</a:t>
            </a:r>
            <a:r>
              <a:rPr lang="nb-NO" sz="1800" dirty="0">
                <a:cs typeface="Arial"/>
              </a:rPr>
              <a:t> fra 2010 til 2019</a:t>
            </a:r>
            <a:r>
              <a:rPr lang="nb-NO" sz="1800" dirty="0" smtClean="0">
                <a:cs typeface="Arial"/>
              </a:rPr>
              <a:t>.</a:t>
            </a:r>
          </a:p>
          <a:p>
            <a:pPr lvl="1"/>
            <a:r>
              <a:rPr lang="nb-NO" sz="1800" dirty="0"/>
              <a:t>Fakultetet har lyst ut midler til tverrfaglige satsinger i faglige prioriteringer </a:t>
            </a:r>
            <a:r>
              <a:rPr lang="nb-NO" sz="1800" dirty="0" smtClean="0"/>
              <a:t>III</a:t>
            </a:r>
            <a:endParaRPr lang="nb-NO" sz="1800" dirty="0"/>
          </a:p>
          <a:p>
            <a:pPr lvl="1"/>
            <a:endParaRPr lang="nb-NO" sz="1800" dirty="0" smtClean="0">
              <a:ea typeface="+mn-lt"/>
              <a:cs typeface="+mn-lt"/>
            </a:endParaRPr>
          </a:p>
          <a:p>
            <a:pPr lvl="1"/>
            <a:endParaRPr lang="nb-NO" sz="1800" dirty="0" smtClean="0">
              <a:ea typeface="+mn-lt"/>
              <a:cs typeface="+mn-lt"/>
            </a:endParaRPr>
          </a:p>
          <a:p>
            <a:pPr marL="0" indent="0">
              <a:buNone/>
            </a:pPr>
            <a:endParaRPr lang="nb-NO" sz="1800" dirty="0"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09750" y="1075879"/>
            <a:ext cx="68082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nb-NO" sz="3200" b="1" dirty="0" smtClean="0"/>
              <a:t>Det grensesprengende universitet</a:t>
            </a:r>
            <a:endParaRPr lang="nb-NO" sz="3200" b="1" dirty="0"/>
          </a:p>
        </p:txBody>
      </p:sp>
    </p:spTree>
    <p:extLst>
      <p:ext uri="{BB962C8B-B14F-4D97-AF65-F5344CB8AC3E}">
        <p14:creationId xmlns:p14="http://schemas.microsoft.com/office/powerpoint/2010/main" val="484775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702" y="849630"/>
            <a:ext cx="9994466" cy="1144906"/>
          </a:xfrm>
        </p:spPr>
        <p:txBody>
          <a:bodyPr/>
          <a:lstStyle/>
          <a:p>
            <a:r>
              <a:rPr lang="nb-NO" dirty="0"/>
              <a:t>Læringsuniversitetet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4D499F-1B4F-4FFE-812E-21EA06204603}" type="datetime1">
              <a:rPr lang="nb-NO" altLang="nb-NO" smtClean="0"/>
              <a:pPr>
                <a:defRPr/>
              </a:pPr>
              <a:t>28.09.2020</a:t>
            </a:fld>
            <a:endParaRPr lang="nb-NO" alt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25CBAB-5EFC-4A09-A826-96D1EA774A5B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83702" y="1981200"/>
            <a:ext cx="7767687" cy="4114800"/>
          </a:xfrm>
        </p:spPr>
        <p:txBody>
          <a:bodyPr/>
          <a:lstStyle/>
          <a:p>
            <a:pPr marL="363187" lvl="1" indent="0">
              <a:buNone/>
            </a:pPr>
            <a:r>
              <a:rPr lang="nb-NO" sz="2000" b="1" dirty="0" smtClean="0">
                <a:cs typeface="Arial"/>
              </a:rPr>
              <a:t>Resultater 2010-2020</a:t>
            </a:r>
            <a:r>
              <a:rPr lang="nb-NO" sz="2000" b="1" dirty="0">
                <a:cs typeface="Arial"/>
              </a:rPr>
              <a:t>:</a:t>
            </a:r>
          </a:p>
          <a:p>
            <a:pPr marL="588593" lvl="1"/>
            <a:r>
              <a:rPr lang="nb-NO" sz="2000" dirty="0" smtClean="0">
                <a:cs typeface="Arial"/>
              </a:rPr>
              <a:t>Gjennomføringstid på BA og MA er fortsatt en utfordring, til tross for at mye arbeid er lagt ned i tiårsperioden</a:t>
            </a:r>
          </a:p>
          <a:p>
            <a:pPr marL="969593" lvl="2"/>
            <a:r>
              <a:rPr lang="nb-NO" sz="1800" dirty="0" smtClean="0">
                <a:cs typeface="Arial"/>
              </a:rPr>
              <a:t>Studentanalysen er et eksempel på kunnskapsbasert arbeid med gjennomføring og kvalitet i studiene</a:t>
            </a:r>
          </a:p>
          <a:p>
            <a:pPr marL="588593" lvl="1"/>
            <a:r>
              <a:rPr lang="nb-NO" sz="2000" dirty="0" smtClean="0">
                <a:cs typeface="Arial"/>
              </a:rPr>
              <a:t>Studiepoeng og grader er utslagsgivende for fordelingen</a:t>
            </a:r>
          </a:p>
          <a:p>
            <a:pPr marL="588593" lvl="1"/>
            <a:r>
              <a:rPr lang="nb-NO" sz="2000" dirty="0" smtClean="0">
                <a:cs typeface="Arial"/>
              </a:rPr>
              <a:t>Kvaliteten i utdanningen løftes stadig av mange gode tiltak</a:t>
            </a:r>
            <a:endParaRPr lang="nb-NO" sz="2000" dirty="0">
              <a:cs typeface="Arial"/>
            </a:endParaRPr>
          </a:p>
          <a:p>
            <a:pPr marL="318083" lvl="1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928241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449" y="698764"/>
            <a:ext cx="10562167" cy="1144906"/>
          </a:xfrm>
        </p:spPr>
        <p:txBody>
          <a:bodyPr/>
          <a:lstStyle/>
          <a:p>
            <a:r>
              <a:rPr lang="nb-NO" sz="2800" dirty="0"/>
              <a:t>Det samfunnsengasjerte universitet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4D499F-1B4F-4FFE-812E-21EA06204603}" type="datetime1">
              <a:rPr lang="nb-NO" altLang="nb-NO" smtClean="0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25CBAB-5EFC-4A09-A826-96D1EA774A5B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66449" y="1661175"/>
            <a:ext cx="6812533" cy="4114800"/>
          </a:xfrm>
        </p:spPr>
        <p:txBody>
          <a:bodyPr/>
          <a:lstStyle/>
          <a:p>
            <a:pPr marL="0" indent="0">
              <a:buNone/>
            </a:pPr>
            <a:r>
              <a:rPr lang="nb-NO" sz="2000" b="1" dirty="0" smtClean="0"/>
              <a:t>Resultater 2010-2020:</a:t>
            </a:r>
            <a:endParaRPr lang="nb-NO" sz="2000" b="1" dirty="0"/>
          </a:p>
          <a:p>
            <a:pPr marL="588593" lvl="1"/>
            <a:r>
              <a:rPr lang="nb-NO" sz="2400" dirty="0" smtClean="0">
                <a:cs typeface="Arial"/>
              </a:rPr>
              <a:t>Mange tiltak gjennomført, </a:t>
            </a:r>
            <a:r>
              <a:rPr lang="nb-NO" sz="2400" dirty="0">
                <a:cs typeface="Arial"/>
              </a:rPr>
              <a:t>b</a:t>
            </a:r>
            <a:r>
              <a:rPr lang="nb-NO" sz="2400" dirty="0" smtClean="0">
                <a:cs typeface="Arial"/>
              </a:rPr>
              <a:t>lant annet:</a:t>
            </a:r>
          </a:p>
          <a:p>
            <a:pPr marL="969593" lvl="2"/>
            <a:r>
              <a:rPr lang="nb-NO" sz="2000" dirty="0" smtClean="0">
                <a:cs typeface="Arial"/>
              </a:rPr>
              <a:t>Skolebesøksordningen</a:t>
            </a:r>
          </a:p>
          <a:p>
            <a:pPr marL="969593" lvl="2"/>
            <a:r>
              <a:rPr lang="nb-NO" sz="2000" dirty="0" smtClean="0">
                <a:cs typeface="Arial"/>
              </a:rPr>
              <a:t>Norgeshistorie.no</a:t>
            </a:r>
          </a:p>
          <a:p>
            <a:pPr marL="969593" lvl="2"/>
            <a:r>
              <a:rPr lang="nb-NO" sz="2000" dirty="0" smtClean="0">
                <a:cs typeface="Arial"/>
              </a:rPr>
              <a:t>Ulike </a:t>
            </a:r>
            <a:r>
              <a:rPr lang="nb-NO" sz="2000" dirty="0" err="1" smtClean="0">
                <a:cs typeface="Arial"/>
              </a:rPr>
              <a:t>podkaster</a:t>
            </a:r>
            <a:endParaRPr lang="nb-NO" sz="2000" dirty="0">
              <a:cs typeface="Arial"/>
            </a:endParaRPr>
          </a:p>
          <a:p>
            <a:pPr marL="588593" lvl="1"/>
            <a:r>
              <a:rPr lang="nb-NO" sz="2400" dirty="0">
                <a:solidFill>
                  <a:srgbClr val="000000"/>
                </a:solidFill>
                <a:cs typeface="Arial"/>
              </a:rPr>
              <a:t>HFs ansatte bidrar til omfattende formidling gjennom ekspertuttalelser og debattbidrag i mediene, populærvitenskapelige bøker og foredrag, både i tradisjonelle og nye kanaler</a:t>
            </a:r>
            <a:r>
              <a:rPr lang="nb-NO" sz="2400" dirty="0" smtClean="0">
                <a:solidFill>
                  <a:srgbClr val="000000"/>
                </a:solidFill>
                <a:cs typeface="Arial"/>
              </a:rPr>
              <a:t>.</a:t>
            </a:r>
          </a:p>
          <a:p>
            <a:pPr marL="588593" lvl="1"/>
            <a:endParaRPr lang="nb-NO" sz="1800" dirty="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endParaRPr lang="nb-NO" sz="15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8219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4D499F-1B4F-4FFE-812E-21EA06204603}" type="datetime1">
              <a:rPr lang="nb-NO" altLang="nb-NO" smtClean="0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25CBAB-5EFC-4A09-A826-96D1EA774A5B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18334" y="1981200"/>
            <a:ext cx="3769550" cy="4114800"/>
          </a:xfrm>
        </p:spPr>
        <p:txBody>
          <a:bodyPr/>
          <a:lstStyle/>
          <a:p>
            <a:pPr marL="0" lvl="0" indent="0">
              <a:buNone/>
            </a:pPr>
            <a:r>
              <a:rPr lang="nb-NO" sz="2000" b="1" dirty="0" smtClean="0">
                <a:solidFill>
                  <a:prstClr val="black"/>
                </a:solidFill>
              </a:rPr>
              <a:t>Resultater 2010-2020:</a:t>
            </a:r>
          </a:p>
          <a:p>
            <a:pPr marL="271439" indent="-271439"/>
            <a:r>
              <a:rPr lang="nb-NO" sz="2000" dirty="0">
                <a:solidFill>
                  <a:prstClr val="black"/>
                </a:solidFill>
              </a:rPr>
              <a:t>EU-finansiert forskning utgjør 9% av fakultetets prosjektfinansiering i </a:t>
            </a:r>
            <a:r>
              <a:rPr lang="nb-NO" sz="2000" dirty="0" smtClean="0">
                <a:solidFill>
                  <a:prstClr val="black"/>
                </a:solidFill>
              </a:rPr>
              <a:t>2019. Andelen vil øke i årene fremover.</a:t>
            </a:r>
            <a:endParaRPr lang="nb-NO" sz="2800" dirty="0"/>
          </a:p>
          <a:p>
            <a:pPr marL="271439" indent="-271439"/>
            <a:r>
              <a:rPr lang="nb-NO" sz="2000" dirty="0" smtClean="0">
                <a:solidFill>
                  <a:prstClr val="black"/>
                </a:solidFill>
              </a:rPr>
              <a:t>Antallet søknader om EU- og NFR-midler øker.</a:t>
            </a:r>
          </a:p>
          <a:p>
            <a:pPr marL="271439" indent="-271439"/>
            <a:endParaRPr lang="nb-NO" sz="1800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14647"/>
          <a:stretch/>
        </p:blipFill>
        <p:spPr>
          <a:xfrm>
            <a:off x="5330152" y="1256385"/>
            <a:ext cx="4556451" cy="35705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0152" y="5140798"/>
            <a:ext cx="5651500" cy="5502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98524" y="1144096"/>
            <a:ext cx="3035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 smtClean="0"/>
              <a:t>EU-søknader</a:t>
            </a:r>
            <a:endParaRPr lang="nb-NO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836294"/>
            <a:ext cx="10562167" cy="1144906"/>
          </a:xfrm>
        </p:spPr>
        <p:txBody>
          <a:bodyPr/>
          <a:lstStyle/>
          <a:p>
            <a:r>
              <a:rPr lang="nb-NO" sz="2400" dirty="0"/>
              <a:t>Det handlekraftige universitet</a:t>
            </a:r>
          </a:p>
        </p:txBody>
      </p:sp>
    </p:spTree>
    <p:extLst>
      <p:ext uri="{BB962C8B-B14F-4D97-AF65-F5344CB8AC3E}">
        <p14:creationId xmlns:p14="http://schemas.microsoft.com/office/powerpoint/2010/main" val="3551973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smtClean="0"/>
              <a:t>Det gode universitetet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981200"/>
            <a:ext cx="7030720" cy="4114800"/>
          </a:xfrm>
        </p:spPr>
        <p:txBody>
          <a:bodyPr/>
          <a:lstStyle/>
          <a:p>
            <a:pPr marL="0" lvl="0" indent="0">
              <a:buNone/>
            </a:pPr>
            <a:r>
              <a:rPr lang="nb-NO" sz="2000" b="1" dirty="0">
                <a:solidFill>
                  <a:prstClr val="black"/>
                </a:solidFill>
              </a:rPr>
              <a:t>Resultater 2010-2020:</a:t>
            </a:r>
          </a:p>
          <a:p>
            <a:pPr marL="271439" lvl="0" indent="-271439"/>
            <a:r>
              <a:rPr lang="nb-NO" sz="2000" dirty="0" smtClean="0">
                <a:solidFill>
                  <a:prstClr val="black"/>
                </a:solidFill>
              </a:rPr>
              <a:t>For å legge til rette for økt faglig samarbeid ble samarbeid på tvers stilt som krav i Faglige prioriteringer III.</a:t>
            </a:r>
          </a:p>
          <a:p>
            <a:pPr marL="271439" lvl="0" indent="-271439"/>
            <a:r>
              <a:rPr lang="nb-NO" sz="2000" dirty="0" smtClean="0">
                <a:solidFill>
                  <a:prstClr val="black"/>
                </a:solidFill>
              </a:rPr>
              <a:t>ARK har vært gjennomført i 2016 og 2020.</a:t>
            </a:r>
          </a:p>
          <a:p>
            <a:pPr marL="271439" lvl="0" indent="-271439"/>
            <a:r>
              <a:rPr lang="nb-NO" sz="2000" dirty="0" smtClean="0"/>
              <a:t>Kjønnsbalanse </a:t>
            </a:r>
            <a:r>
              <a:rPr lang="nb-NO" sz="2000" dirty="0"/>
              <a:t>i alle stillingskategorier bortsett fra professorer hvor kvinneandelen er under målet, men kvinneandelen har gått sakte i riktig retning</a:t>
            </a:r>
            <a:r>
              <a:rPr lang="nb-NO" sz="1800" dirty="0"/>
              <a:t>.</a:t>
            </a:r>
            <a:endParaRPr lang="nb-NO" sz="1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4D499F-1B4F-4FFE-812E-21EA06204603}" type="datetime1">
              <a:rPr lang="nb-NO" altLang="nb-NO" smtClean="0"/>
              <a:pPr>
                <a:defRPr/>
              </a:pPr>
              <a:t>28.09.2020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25CBAB-5EFC-4A09-A826-96D1EA774A5B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27263690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491</Words>
  <Application>Microsoft Office PowerPoint</Application>
  <PresentationFormat>Widescreen</PresentationFormat>
  <Paragraphs>58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ヒラギノ角ゴ Pro W3</vt:lpstr>
      <vt:lpstr>UIONorsk16-10</vt:lpstr>
      <vt:lpstr>Fakultetsstyremøte 25. september 2020</vt:lpstr>
      <vt:lpstr>PowerPoint Presentation</vt:lpstr>
      <vt:lpstr>Læringsuniversitetet</vt:lpstr>
      <vt:lpstr>Det samfunnsengasjerte universitet</vt:lpstr>
      <vt:lpstr>Det handlekraftige universitet</vt:lpstr>
      <vt:lpstr>Det gode universitetet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Fakultetsstyremøte 25. september 2020</dc:title>
  <dc:creator>Kjartan Hverven</dc:creator>
  <cp:lastModifiedBy>Kjartan Hverven</cp:lastModifiedBy>
  <cp:revision>19</cp:revision>
  <dcterms:created xsi:type="dcterms:W3CDTF">2020-09-16T14:13:54Z</dcterms:created>
  <dcterms:modified xsi:type="dcterms:W3CDTF">2020-09-28T09:21:18Z</dcterms:modified>
</cp:coreProperties>
</file>