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74"/>
  </p:normalViewPr>
  <p:slideViewPr>
    <p:cSldViewPr snapToGrid="0" snapToObjects="1">
      <p:cViewPr varScale="1">
        <p:scale>
          <a:sx n="125" d="100"/>
          <a:sy n="125" d="100"/>
        </p:scale>
        <p:origin x="58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A9DF3D-2802-2042-AD01-98ABBB395798}"/>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1A8DB821-C5BE-994D-908C-4565BFBE57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51746E40-B6B1-9E45-B3CE-2B32D239493B}"/>
              </a:ext>
            </a:extLst>
          </p:cNvPr>
          <p:cNvSpPr>
            <a:spLocks noGrp="1"/>
          </p:cNvSpPr>
          <p:nvPr>
            <p:ph type="dt" sz="half" idx="10"/>
          </p:nvPr>
        </p:nvSpPr>
        <p:spPr/>
        <p:txBody>
          <a:bodyPr/>
          <a:lstStyle/>
          <a:p>
            <a:fld id="{BDB62E0E-0DF4-AB4F-A026-79E7AE8A6F52}" type="datetimeFigureOut">
              <a:rPr lang="nb-NO" smtClean="0"/>
              <a:t>27.11.2020</a:t>
            </a:fld>
            <a:endParaRPr lang="nb-NO"/>
          </a:p>
        </p:txBody>
      </p:sp>
      <p:sp>
        <p:nvSpPr>
          <p:cNvPr id="5" name="Plassholder for bunntekst 4">
            <a:extLst>
              <a:ext uri="{FF2B5EF4-FFF2-40B4-BE49-F238E27FC236}">
                <a16:creationId xmlns:a16="http://schemas.microsoft.com/office/drawing/2014/main" id="{5A2DF562-22AA-634D-88A8-DA8F43903FF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D36C2D9-B342-1C4E-88A1-BB34D9BB982F}"/>
              </a:ext>
            </a:extLst>
          </p:cNvPr>
          <p:cNvSpPr>
            <a:spLocks noGrp="1"/>
          </p:cNvSpPr>
          <p:nvPr>
            <p:ph type="sldNum" sz="quarter" idx="12"/>
          </p:nvPr>
        </p:nvSpPr>
        <p:spPr/>
        <p:txBody>
          <a:bodyPr/>
          <a:lstStyle/>
          <a:p>
            <a:fld id="{F2488B75-19DC-4241-B9E2-B8C88F0ED6B3}" type="slidenum">
              <a:rPr lang="nb-NO" smtClean="0"/>
              <a:t>‹#›</a:t>
            </a:fld>
            <a:endParaRPr lang="nb-NO"/>
          </a:p>
        </p:txBody>
      </p:sp>
    </p:spTree>
    <p:extLst>
      <p:ext uri="{BB962C8B-B14F-4D97-AF65-F5344CB8AC3E}">
        <p14:creationId xmlns:p14="http://schemas.microsoft.com/office/powerpoint/2010/main" val="1422870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5E68C7B-9874-CF41-B9C3-2220C1C2188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02A35F3-6F0C-4B47-A080-60625A4585B5}"/>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5F7FD6A-3F46-CC40-B9F8-20F3A1402F2D}"/>
              </a:ext>
            </a:extLst>
          </p:cNvPr>
          <p:cNvSpPr>
            <a:spLocks noGrp="1"/>
          </p:cNvSpPr>
          <p:nvPr>
            <p:ph type="dt" sz="half" idx="10"/>
          </p:nvPr>
        </p:nvSpPr>
        <p:spPr/>
        <p:txBody>
          <a:bodyPr/>
          <a:lstStyle/>
          <a:p>
            <a:fld id="{BDB62E0E-0DF4-AB4F-A026-79E7AE8A6F52}" type="datetimeFigureOut">
              <a:rPr lang="nb-NO" smtClean="0"/>
              <a:t>27.11.2020</a:t>
            </a:fld>
            <a:endParaRPr lang="nb-NO"/>
          </a:p>
        </p:txBody>
      </p:sp>
      <p:sp>
        <p:nvSpPr>
          <p:cNvPr id="5" name="Plassholder for bunntekst 4">
            <a:extLst>
              <a:ext uri="{FF2B5EF4-FFF2-40B4-BE49-F238E27FC236}">
                <a16:creationId xmlns:a16="http://schemas.microsoft.com/office/drawing/2014/main" id="{BABEAD8A-C807-B944-BDCE-4BF7C77B51B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B8F0AC1-4CC7-9745-B2B4-911DD05235D3}"/>
              </a:ext>
            </a:extLst>
          </p:cNvPr>
          <p:cNvSpPr>
            <a:spLocks noGrp="1"/>
          </p:cNvSpPr>
          <p:nvPr>
            <p:ph type="sldNum" sz="quarter" idx="12"/>
          </p:nvPr>
        </p:nvSpPr>
        <p:spPr/>
        <p:txBody>
          <a:bodyPr/>
          <a:lstStyle/>
          <a:p>
            <a:fld id="{F2488B75-19DC-4241-B9E2-B8C88F0ED6B3}" type="slidenum">
              <a:rPr lang="nb-NO" smtClean="0"/>
              <a:t>‹#›</a:t>
            </a:fld>
            <a:endParaRPr lang="nb-NO"/>
          </a:p>
        </p:txBody>
      </p:sp>
    </p:spTree>
    <p:extLst>
      <p:ext uri="{BB962C8B-B14F-4D97-AF65-F5344CB8AC3E}">
        <p14:creationId xmlns:p14="http://schemas.microsoft.com/office/powerpoint/2010/main" val="2097781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7DC615-F7F1-5A47-9B3B-B050FCD97244}"/>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A4227843-8587-2148-AF42-A2C28A41B8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03A16635-9FC1-B14C-946C-64E0EF00F046}"/>
              </a:ext>
            </a:extLst>
          </p:cNvPr>
          <p:cNvSpPr>
            <a:spLocks noGrp="1"/>
          </p:cNvSpPr>
          <p:nvPr>
            <p:ph type="dt" sz="half" idx="10"/>
          </p:nvPr>
        </p:nvSpPr>
        <p:spPr/>
        <p:txBody>
          <a:bodyPr/>
          <a:lstStyle/>
          <a:p>
            <a:fld id="{BDB62E0E-0DF4-AB4F-A026-79E7AE8A6F52}" type="datetimeFigureOut">
              <a:rPr lang="nb-NO" smtClean="0"/>
              <a:t>27.11.2020</a:t>
            </a:fld>
            <a:endParaRPr lang="nb-NO"/>
          </a:p>
        </p:txBody>
      </p:sp>
      <p:sp>
        <p:nvSpPr>
          <p:cNvPr id="5" name="Plassholder for bunntekst 4">
            <a:extLst>
              <a:ext uri="{FF2B5EF4-FFF2-40B4-BE49-F238E27FC236}">
                <a16:creationId xmlns:a16="http://schemas.microsoft.com/office/drawing/2014/main" id="{20878D02-468F-4A40-9318-EAF7CDABB74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EBA74A9-AF03-6E4C-9A02-450DCAA7F77D}"/>
              </a:ext>
            </a:extLst>
          </p:cNvPr>
          <p:cNvSpPr>
            <a:spLocks noGrp="1"/>
          </p:cNvSpPr>
          <p:nvPr>
            <p:ph type="sldNum" sz="quarter" idx="12"/>
          </p:nvPr>
        </p:nvSpPr>
        <p:spPr/>
        <p:txBody>
          <a:bodyPr/>
          <a:lstStyle/>
          <a:p>
            <a:fld id="{F2488B75-19DC-4241-B9E2-B8C88F0ED6B3}" type="slidenum">
              <a:rPr lang="nb-NO" smtClean="0"/>
              <a:t>‹#›</a:t>
            </a:fld>
            <a:endParaRPr lang="nb-NO"/>
          </a:p>
        </p:txBody>
      </p:sp>
    </p:spTree>
    <p:extLst>
      <p:ext uri="{BB962C8B-B14F-4D97-AF65-F5344CB8AC3E}">
        <p14:creationId xmlns:p14="http://schemas.microsoft.com/office/powerpoint/2010/main" val="1824675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9284ECA-4B03-9648-96F8-99582F45C51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7BFC2C3-B4F3-5949-BD85-733F29699A5D}"/>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B883FE82-4165-554D-B565-C691F50E1DA9}"/>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C5874ECC-D782-0842-B6FA-4F13C03E4333}"/>
              </a:ext>
            </a:extLst>
          </p:cNvPr>
          <p:cNvSpPr>
            <a:spLocks noGrp="1"/>
          </p:cNvSpPr>
          <p:nvPr>
            <p:ph type="dt" sz="half" idx="10"/>
          </p:nvPr>
        </p:nvSpPr>
        <p:spPr/>
        <p:txBody>
          <a:bodyPr/>
          <a:lstStyle/>
          <a:p>
            <a:fld id="{BDB62E0E-0DF4-AB4F-A026-79E7AE8A6F52}" type="datetimeFigureOut">
              <a:rPr lang="nb-NO" smtClean="0"/>
              <a:t>27.11.2020</a:t>
            </a:fld>
            <a:endParaRPr lang="nb-NO"/>
          </a:p>
        </p:txBody>
      </p:sp>
      <p:sp>
        <p:nvSpPr>
          <p:cNvPr id="6" name="Plassholder for bunntekst 5">
            <a:extLst>
              <a:ext uri="{FF2B5EF4-FFF2-40B4-BE49-F238E27FC236}">
                <a16:creationId xmlns:a16="http://schemas.microsoft.com/office/drawing/2014/main" id="{5067BDA2-2A0E-8D40-995A-E6509C4DB58B}"/>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9742199-70C4-8146-95B3-FA51BB4C53F9}"/>
              </a:ext>
            </a:extLst>
          </p:cNvPr>
          <p:cNvSpPr>
            <a:spLocks noGrp="1"/>
          </p:cNvSpPr>
          <p:nvPr>
            <p:ph type="sldNum" sz="quarter" idx="12"/>
          </p:nvPr>
        </p:nvSpPr>
        <p:spPr/>
        <p:txBody>
          <a:bodyPr/>
          <a:lstStyle/>
          <a:p>
            <a:fld id="{F2488B75-19DC-4241-B9E2-B8C88F0ED6B3}" type="slidenum">
              <a:rPr lang="nb-NO" smtClean="0"/>
              <a:t>‹#›</a:t>
            </a:fld>
            <a:endParaRPr lang="nb-NO"/>
          </a:p>
        </p:txBody>
      </p:sp>
    </p:spTree>
    <p:extLst>
      <p:ext uri="{BB962C8B-B14F-4D97-AF65-F5344CB8AC3E}">
        <p14:creationId xmlns:p14="http://schemas.microsoft.com/office/powerpoint/2010/main" val="322052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BBCCF4-01B4-EC4C-AD93-4D827A423552}"/>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D2E0C42B-1766-0A48-B9F9-F7AC867DA6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CEBB566C-2882-734D-B8FB-7A86BF953905}"/>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4A66A5DF-4ABB-6E47-8280-874A877AB0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9486DFBB-F68F-A445-9F2B-B524E7098BF6}"/>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19FCCF01-2CF1-2948-A815-2CE7289325D7}"/>
              </a:ext>
            </a:extLst>
          </p:cNvPr>
          <p:cNvSpPr>
            <a:spLocks noGrp="1"/>
          </p:cNvSpPr>
          <p:nvPr>
            <p:ph type="dt" sz="half" idx="10"/>
          </p:nvPr>
        </p:nvSpPr>
        <p:spPr/>
        <p:txBody>
          <a:bodyPr/>
          <a:lstStyle/>
          <a:p>
            <a:fld id="{BDB62E0E-0DF4-AB4F-A026-79E7AE8A6F52}" type="datetimeFigureOut">
              <a:rPr lang="nb-NO" smtClean="0"/>
              <a:t>27.11.2020</a:t>
            </a:fld>
            <a:endParaRPr lang="nb-NO"/>
          </a:p>
        </p:txBody>
      </p:sp>
      <p:sp>
        <p:nvSpPr>
          <p:cNvPr id="8" name="Plassholder for bunntekst 7">
            <a:extLst>
              <a:ext uri="{FF2B5EF4-FFF2-40B4-BE49-F238E27FC236}">
                <a16:creationId xmlns:a16="http://schemas.microsoft.com/office/drawing/2014/main" id="{51CF05BB-5F57-A245-AE68-1037569A863A}"/>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91F42E25-B806-D745-8885-C2EBA6162816}"/>
              </a:ext>
            </a:extLst>
          </p:cNvPr>
          <p:cNvSpPr>
            <a:spLocks noGrp="1"/>
          </p:cNvSpPr>
          <p:nvPr>
            <p:ph type="sldNum" sz="quarter" idx="12"/>
          </p:nvPr>
        </p:nvSpPr>
        <p:spPr/>
        <p:txBody>
          <a:bodyPr/>
          <a:lstStyle/>
          <a:p>
            <a:fld id="{F2488B75-19DC-4241-B9E2-B8C88F0ED6B3}" type="slidenum">
              <a:rPr lang="nb-NO" smtClean="0"/>
              <a:t>‹#›</a:t>
            </a:fld>
            <a:endParaRPr lang="nb-NO"/>
          </a:p>
        </p:txBody>
      </p:sp>
    </p:spTree>
    <p:extLst>
      <p:ext uri="{BB962C8B-B14F-4D97-AF65-F5344CB8AC3E}">
        <p14:creationId xmlns:p14="http://schemas.microsoft.com/office/powerpoint/2010/main" val="1100061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A5540C-C78D-5040-A9D7-42D864B43225}"/>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BE9A705B-A686-384B-BAB5-6EAB4507FFDD}"/>
              </a:ext>
            </a:extLst>
          </p:cNvPr>
          <p:cNvSpPr>
            <a:spLocks noGrp="1"/>
          </p:cNvSpPr>
          <p:nvPr>
            <p:ph type="dt" sz="half" idx="10"/>
          </p:nvPr>
        </p:nvSpPr>
        <p:spPr/>
        <p:txBody>
          <a:bodyPr/>
          <a:lstStyle/>
          <a:p>
            <a:fld id="{BDB62E0E-0DF4-AB4F-A026-79E7AE8A6F52}" type="datetimeFigureOut">
              <a:rPr lang="nb-NO" smtClean="0"/>
              <a:t>27.11.2020</a:t>
            </a:fld>
            <a:endParaRPr lang="nb-NO"/>
          </a:p>
        </p:txBody>
      </p:sp>
      <p:sp>
        <p:nvSpPr>
          <p:cNvPr id="4" name="Plassholder for bunntekst 3">
            <a:extLst>
              <a:ext uri="{FF2B5EF4-FFF2-40B4-BE49-F238E27FC236}">
                <a16:creationId xmlns:a16="http://schemas.microsoft.com/office/drawing/2014/main" id="{4C999025-77F8-4047-A5B9-8755D4ACC63C}"/>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9E58BCD0-8399-9D4C-AC30-173BB8C14965}"/>
              </a:ext>
            </a:extLst>
          </p:cNvPr>
          <p:cNvSpPr>
            <a:spLocks noGrp="1"/>
          </p:cNvSpPr>
          <p:nvPr>
            <p:ph type="sldNum" sz="quarter" idx="12"/>
          </p:nvPr>
        </p:nvSpPr>
        <p:spPr/>
        <p:txBody>
          <a:bodyPr/>
          <a:lstStyle/>
          <a:p>
            <a:fld id="{F2488B75-19DC-4241-B9E2-B8C88F0ED6B3}" type="slidenum">
              <a:rPr lang="nb-NO" smtClean="0"/>
              <a:t>‹#›</a:t>
            </a:fld>
            <a:endParaRPr lang="nb-NO"/>
          </a:p>
        </p:txBody>
      </p:sp>
    </p:spTree>
    <p:extLst>
      <p:ext uri="{BB962C8B-B14F-4D97-AF65-F5344CB8AC3E}">
        <p14:creationId xmlns:p14="http://schemas.microsoft.com/office/powerpoint/2010/main" val="2877227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59916070-64D5-8345-A8C7-39A5E757BD20}"/>
              </a:ext>
            </a:extLst>
          </p:cNvPr>
          <p:cNvSpPr>
            <a:spLocks noGrp="1"/>
          </p:cNvSpPr>
          <p:nvPr>
            <p:ph type="dt" sz="half" idx="10"/>
          </p:nvPr>
        </p:nvSpPr>
        <p:spPr/>
        <p:txBody>
          <a:bodyPr/>
          <a:lstStyle/>
          <a:p>
            <a:fld id="{BDB62E0E-0DF4-AB4F-A026-79E7AE8A6F52}" type="datetimeFigureOut">
              <a:rPr lang="nb-NO" smtClean="0"/>
              <a:t>27.11.2020</a:t>
            </a:fld>
            <a:endParaRPr lang="nb-NO"/>
          </a:p>
        </p:txBody>
      </p:sp>
      <p:sp>
        <p:nvSpPr>
          <p:cNvPr id="3" name="Plassholder for bunntekst 2">
            <a:extLst>
              <a:ext uri="{FF2B5EF4-FFF2-40B4-BE49-F238E27FC236}">
                <a16:creationId xmlns:a16="http://schemas.microsoft.com/office/drawing/2014/main" id="{0BF55D8B-D7B2-AC4D-99EB-72B0401F4686}"/>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3B262AFA-4D29-5E4E-AAF8-18BA4257D7F2}"/>
              </a:ext>
            </a:extLst>
          </p:cNvPr>
          <p:cNvSpPr>
            <a:spLocks noGrp="1"/>
          </p:cNvSpPr>
          <p:nvPr>
            <p:ph type="sldNum" sz="quarter" idx="12"/>
          </p:nvPr>
        </p:nvSpPr>
        <p:spPr/>
        <p:txBody>
          <a:bodyPr/>
          <a:lstStyle/>
          <a:p>
            <a:fld id="{F2488B75-19DC-4241-B9E2-B8C88F0ED6B3}" type="slidenum">
              <a:rPr lang="nb-NO" smtClean="0"/>
              <a:t>‹#›</a:t>
            </a:fld>
            <a:endParaRPr lang="nb-NO"/>
          </a:p>
        </p:txBody>
      </p:sp>
    </p:spTree>
    <p:extLst>
      <p:ext uri="{BB962C8B-B14F-4D97-AF65-F5344CB8AC3E}">
        <p14:creationId xmlns:p14="http://schemas.microsoft.com/office/powerpoint/2010/main" val="4164256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BFB368F-126C-184E-90D7-FF9C77EEB60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172F7385-26EA-3E43-87E4-66F6783184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25260E6F-5F66-094F-AA67-F1E0044851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9F79A31E-30AD-7945-A865-C0023F1E2B8F}"/>
              </a:ext>
            </a:extLst>
          </p:cNvPr>
          <p:cNvSpPr>
            <a:spLocks noGrp="1"/>
          </p:cNvSpPr>
          <p:nvPr>
            <p:ph type="dt" sz="half" idx="10"/>
          </p:nvPr>
        </p:nvSpPr>
        <p:spPr/>
        <p:txBody>
          <a:bodyPr/>
          <a:lstStyle/>
          <a:p>
            <a:fld id="{BDB62E0E-0DF4-AB4F-A026-79E7AE8A6F52}" type="datetimeFigureOut">
              <a:rPr lang="nb-NO" smtClean="0"/>
              <a:t>27.11.2020</a:t>
            </a:fld>
            <a:endParaRPr lang="nb-NO"/>
          </a:p>
        </p:txBody>
      </p:sp>
      <p:sp>
        <p:nvSpPr>
          <p:cNvPr id="6" name="Plassholder for bunntekst 5">
            <a:extLst>
              <a:ext uri="{FF2B5EF4-FFF2-40B4-BE49-F238E27FC236}">
                <a16:creationId xmlns:a16="http://schemas.microsoft.com/office/drawing/2014/main" id="{024B037F-CDDB-E544-B604-01E6AFE583B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7DF047B-0C1A-FF4B-A0ED-DE1B539CFC7F}"/>
              </a:ext>
            </a:extLst>
          </p:cNvPr>
          <p:cNvSpPr>
            <a:spLocks noGrp="1"/>
          </p:cNvSpPr>
          <p:nvPr>
            <p:ph type="sldNum" sz="quarter" idx="12"/>
          </p:nvPr>
        </p:nvSpPr>
        <p:spPr/>
        <p:txBody>
          <a:bodyPr/>
          <a:lstStyle/>
          <a:p>
            <a:fld id="{F2488B75-19DC-4241-B9E2-B8C88F0ED6B3}" type="slidenum">
              <a:rPr lang="nb-NO" smtClean="0"/>
              <a:t>‹#›</a:t>
            </a:fld>
            <a:endParaRPr lang="nb-NO"/>
          </a:p>
        </p:txBody>
      </p:sp>
    </p:spTree>
    <p:extLst>
      <p:ext uri="{BB962C8B-B14F-4D97-AF65-F5344CB8AC3E}">
        <p14:creationId xmlns:p14="http://schemas.microsoft.com/office/powerpoint/2010/main" val="3885189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DB5BFB8-DB1E-9D4E-AFBA-25CABDFC54B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AD57AD37-60FD-A44F-866F-188508BF96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E73A5EFB-B208-4745-AD4E-28B730DAFB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D9473089-48A3-E742-BF22-0C9EC76D7E15}"/>
              </a:ext>
            </a:extLst>
          </p:cNvPr>
          <p:cNvSpPr>
            <a:spLocks noGrp="1"/>
          </p:cNvSpPr>
          <p:nvPr>
            <p:ph type="dt" sz="half" idx="10"/>
          </p:nvPr>
        </p:nvSpPr>
        <p:spPr/>
        <p:txBody>
          <a:bodyPr/>
          <a:lstStyle/>
          <a:p>
            <a:fld id="{BDB62E0E-0DF4-AB4F-A026-79E7AE8A6F52}" type="datetimeFigureOut">
              <a:rPr lang="nb-NO" smtClean="0"/>
              <a:t>27.11.2020</a:t>
            </a:fld>
            <a:endParaRPr lang="nb-NO"/>
          </a:p>
        </p:txBody>
      </p:sp>
      <p:sp>
        <p:nvSpPr>
          <p:cNvPr id="6" name="Plassholder for bunntekst 5">
            <a:extLst>
              <a:ext uri="{FF2B5EF4-FFF2-40B4-BE49-F238E27FC236}">
                <a16:creationId xmlns:a16="http://schemas.microsoft.com/office/drawing/2014/main" id="{5303862B-651C-DE40-9BBC-DAF2E090A29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4DB72D4-F4AC-B044-8EC5-6FA26627A4D8}"/>
              </a:ext>
            </a:extLst>
          </p:cNvPr>
          <p:cNvSpPr>
            <a:spLocks noGrp="1"/>
          </p:cNvSpPr>
          <p:nvPr>
            <p:ph type="sldNum" sz="quarter" idx="12"/>
          </p:nvPr>
        </p:nvSpPr>
        <p:spPr/>
        <p:txBody>
          <a:bodyPr/>
          <a:lstStyle/>
          <a:p>
            <a:fld id="{F2488B75-19DC-4241-B9E2-B8C88F0ED6B3}" type="slidenum">
              <a:rPr lang="nb-NO" smtClean="0"/>
              <a:t>‹#›</a:t>
            </a:fld>
            <a:endParaRPr lang="nb-NO"/>
          </a:p>
        </p:txBody>
      </p:sp>
    </p:spTree>
    <p:extLst>
      <p:ext uri="{BB962C8B-B14F-4D97-AF65-F5344CB8AC3E}">
        <p14:creationId xmlns:p14="http://schemas.microsoft.com/office/powerpoint/2010/main" val="1364277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9B49012-10CE-494B-BB3E-3C7081E32997}"/>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9A53EF11-094E-A84C-B7AA-DB513D765288}"/>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ED78F59-B747-AD4D-8ED8-FF9909D7280E}"/>
              </a:ext>
            </a:extLst>
          </p:cNvPr>
          <p:cNvSpPr>
            <a:spLocks noGrp="1"/>
          </p:cNvSpPr>
          <p:nvPr>
            <p:ph type="dt" sz="half" idx="10"/>
          </p:nvPr>
        </p:nvSpPr>
        <p:spPr/>
        <p:txBody>
          <a:bodyPr/>
          <a:lstStyle/>
          <a:p>
            <a:fld id="{BDB62E0E-0DF4-AB4F-A026-79E7AE8A6F52}" type="datetimeFigureOut">
              <a:rPr lang="nb-NO" smtClean="0"/>
              <a:t>27.11.2020</a:t>
            </a:fld>
            <a:endParaRPr lang="nb-NO"/>
          </a:p>
        </p:txBody>
      </p:sp>
      <p:sp>
        <p:nvSpPr>
          <p:cNvPr id="5" name="Plassholder for bunntekst 4">
            <a:extLst>
              <a:ext uri="{FF2B5EF4-FFF2-40B4-BE49-F238E27FC236}">
                <a16:creationId xmlns:a16="http://schemas.microsoft.com/office/drawing/2014/main" id="{062DE7B3-1479-1B47-85FD-0F7443E110F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AA034BD-3376-1D42-B2D3-B62801B6AEE9}"/>
              </a:ext>
            </a:extLst>
          </p:cNvPr>
          <p:cNvSpPr>
            <a:spLocks noGrp="1"/>
          </p:cNvSpPr>
          <p:nvPr>
            <p:ph type="sldNum" sz="quarter" idx="12"/>
          </p:nvPr>
        </p:nvSpPr>
        <p:spPr/>
        <p:txBody>
          <a:bodyPr/>
          <a:lstStyle/>
          <a:p>
            <a:fld id="{F2488B75-19DC-4241-B9E2-B8C88F0ED6B3}" type="slidenum">
              <a:rPr lang="nb-NO" smtClean="0"/>
              <a:t>‹#›</a:t>
            </a:fld>
            <a:endParaRPr lang="nb-NO"/>
          </a:p>
        </p:txBody>
      </p:sp>
    </p:spTree>
    <p:extLst>
      <p:ext uri="{BB962C8B-B14F-4D97-AF65-F5344CB8AC3E}">
        <p14:creationId xmlns:p14="http://schemas.microsoft.com/office/powerpoint/2010/main" val="2660595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2B466C97-7AD1-2749-ADD8-34E3388298D0}"/>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23F48F47-2D91-E64C-B1A6-176368FD80C9}"/>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EC4351E-929A-F94D-A442-F9565FB5221B}"/>
              </a:ext>
            </a:extLst>
          </p:cNvPr>
          <p:cNvSpPr>
            <a:spLocks noGrp="1"/>
          </p:cNvSpPr>
          <p:nvPr>
            <p:ph type="dt" sz="half" idx="10"/>
          </p:nvPr>
        </p:nvSpPr>
        <p:spPr/>
        <p:txBody>
          <a:bodyPr/>
          <a:lstStyle/>
          <a:p>
            <a:fld id="{BDB62E0E-0DF4-AB4F-A026-79E7AE8A6F52}" type="datetimeFigureOut">
              <a:rPr lang="nb-NO" smtClean="0"/>
              <a:t>27.11.2020</a:t>
            </a:fld>
            <a:endParaRPr lang="nb-NO"/>
          </a:p>
        </p:txBody>
      </p:sp>
      <p:sp>
        <p:nvSpPr>
          <p:cNvPr id="5" name="Plassholder for bunntekst 4">
            <a:extLst>
              <a:ext uri="{FF2B5EF4-FFF2-40B4-BE49-F238E27FC236}">
                <a16:creationId xmlns:a16="http://schemas.microsoft.com/office/drawing/2014/main" id="{079F0730-BB4B-E74B-B267-2C20E0C75AE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18EF72D-CF96-8641-94FB-D4C9CCFF694E}"/>
              </a:ext>
            </a:extLst>
          </p:cNvPr>
          <p:cNvSpPr>
            <a:spLocks noGrp="1"/>
          </p:cNvSpPr>
          <p:nvPr>
            <p:ph type="sldNum" sz="quarter" idx="12"/>
          </p:nvPr>
        </p:nvSpPr>
        <p:spPr/>
        <p:txBody>
          <a:bodyPr/>
          <a:lstStyle/>
          <a:p>
            <a:fld id="{F2488B75-19DC-4241-B9E2-B8C88F0ED6B3}" type="slidenum">
              <a:rPr lang="nb-NO" smtClean="0"/>
              <a:t>‹#›</a:t>
            </a:fld>
            <a:endParaRPr lang="nb-NO"/>
          </a:p>
        </p:txBody>
      </p:sp>
    </p:spTree>
    <p:extLst>
      <p:ext uri="{BB962C8B-B14F-4D97-AF65-F5344CB8AC3E}">
        <p14:creationId xmlns:p14="http://schemas.microsoft.com/office/powerpoint/2010/main" val="2621390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E72226F0-3E21-7A43-BED3-26068D41A7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00C78BD7-0DFE-C549-9E2E-B5729FAC3C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99E0439-FA72-124D-850E-766B72FB74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B62E0E-0DF4-AB4F-A026-79E7AE8A6F52}" type="datetimeFigureOut">
              <a:rPr lang="nb-NO" smtClean="0"/>
              <a:t>27.11.2020</a:t>
            </a:fld>
            <a:endParaRPr lang="nb-NO"/>
          </a:p>
        </p:txBody>
      </p:sp>
      <p:sp>
        <p:nvSpPr>
          <p:cNvPr id="5" name="Plassholder for bunntekst 4">
            <a:extLst>
              <a:ext uri="{FF2B5EF4-FFF2-40B4-BE49-F238E27FC236}">
                <a16:creationId xmlns:a16="http://schemas.microsoft.com/office/drawing/2014/main" id="{4540CC87-CE9D-1440-A57C-12662934EF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2ADE10A-5699-4D47-95A7-EA9B23FCCB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488B75-19DC-4241-B9E2-B8C88F0ED6B3}" type="slidenum">
              <a:rPr lang="nb-NO" smtClean="0"/>
              <a:t>‹#›</a:t>
            </a:fld>
            <a:endParaRPr lang="nb-NO"/>
          </a:p>
        </p:txBody>
      </p:sp>
    </p:spTree>
    <p:extLst>
      <p:ext uri="{BB962C8B-B14F-4D97-AF65-F5344CB8AC3E}">
        <p14:creationId xmlns:p14="http://schemas.microsoft.com/office/powerpoint/2010/main" val="15841337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778670-E378-404C-B758-06BECDEBE22D}"/>
              </a:ext>
            </a:extLst>
          </p:cNvPr>
          <p:cNvSpPr>
            <a:spLocks noGrp="1"/>
          </p:cNvSpPr>
          <p:nvPr>
            <p:ph type="ctrTitle"/>
          </p:nvPr>
        </p:nvSpPr>
        <p:spPr/>
        <p:txBody>
          <a:bodyPr/>
          <a:lstStyle/>
          <a:p>
            <a:r>
              <a:rPr lang="nb-NO" dirty="0"/>
              <a:t>HF:2030</a:t>
            </a:r>
          </a:p>
        </p:txBody>
      </p:sp>
      <p:sp>
        <p:nvSpPr>
          <p:cNvPr id="3" name="Undertittel 2">
            <a:extLst>
              <a:ext uri="{FF2B5EF4-FFF2-40B4-BE49-F238E27FC236}">
                <a16:creationId xmlns:a16="http://schemas.microsoft.com/office/drawing/2014/main" id="{0A4779FD-5209-B143-983C-B435531CB950}"/>
              </a:ext>
            </a:extLst>
          </p:cNvPr>
          <p:cNvSpPr>
            <a:spLocks noGrp="1"/>
          </p:cNvSpPr>
          <p:nvPr>
            <p:ph type="subTitle" idx="1"/>
          </p:nvPr>
        </p:nvSpPr>
        <p:spPr/>
        <p:txBody>
          <a:bodyPr/>
          <a:lstStyle/>
          <a:p>
            <a:r>
              <a:rPr lang="nb-NO" dirty="0"/>
              <a:t>Strategiprosess, FS 27. november 2020</a:t>
            </a:r>
          </a:p>
        </p:txBody>
      </p:sp>
    </p:spTree>
    <p:extLst>
      <p:ext uri="{BB962C8B-B14F-4D97-AF65-F5344CB8AC3E}">
        <p14:creationId xmlns:p14="http://schemas.microsoft.com/office/powerpoint/2010/main" val="2973764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B6B1D64-9ECE-4B4A-9E7E-BE585C634FB1}"/>
              </a:ext>
            </a:extLst>
          </p:cNvPr>
          <p:cNvSpPr>
            <a:spLocks noGrp="1"/>
          </p:cNvSpPr>
          <p:nvPr>
            <p:ph type="title"/>
          </p:nvPr>
        </p:nvSpPr>
        <p:spPr/>
        <p:txBody>
          <a:bodyPr/>
          <a:lstStyle/>
          <a:p>
            <a:endParaRPr lang="nb-NO"/>
          </a:p>
        </p:txBody>
      </p:sp>
      <p:pic>
        <p:nvPicPr>
          <p:cNvPr id="5" name="Plassholder for innhold 4">
            <a:extLst>
              <a:ext uri="{FF2B5EF4-FFF2-40B4-BE49-F238E27FC236}">
                <a16:creationId xmlns:a16="http://schemas.microsoft.com/office/drawing/2014/main" id="{B12AC447-7E09-1644-81B2-6ECF5CEFDC41}"/>
              </a:ext>
            </a:extLst>
          </p:cNvPr>
          <p:cNvPicPr>
            <a:picLocks noGrp="1" noChangeAspect="1"/>
          </p:cNvPicPr>
          <p:nvPr>
            <p:ph idx="1"/>
          </p:nvPr>
        </p:nvPicPr>
        <p:blipFill>
          <a:blip r:embed="rId2"/>
          <a:stretch>
            <a:fillRect/>
          </a:stretch>
        </p:blipFill>
        <p:spPr>
          <a:xfrm>
            <a:off x="2920621" y="1825625"/>
            <a:ext cx="6350757" cy="4351338"/>
          </a:xfrm>
        </p:spPr>
      </p:pic>
    </p:spTree>
    <p:extLst>
      <p:ext uri="{BB962C8B-B14F-4D97-AF65-F5344CB8AC3E}">
        <p14:creationId xmlns:p14="http://schemas.microsoft.com/office/powerpoint/2010/main" val="2182232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F9CFCB-F7B0-C142-A18C-D2A0B62118EC}"/>
              </a:ext>
            </a:extLst>
          </p:cNvPr>
          <p:cNvSpPr>
            <a:spLocks noGrp="1"/>
          </p:cNvSpPr>
          <p:nvPr>
            <p:ph type="title"/>
          </p:nvPr>
        </p:nvSpPr>
        <p:spPr/>
        <p:txBody>
          <a:bodyPr/>
          <a:lstStyle/>
          <a:p>
            <a:r>
              <a:rPr lang="nb-NO" sz="3600" b="1" dirty="0"/>
              <a:t>Fase 1: Scenarier og stakeholderintervjuer</a:t>
            </a:r>
            <a:endParaRPr lang="nb-NO" dirty="0"/>
          </a:p>
        </p:txBody>
      </p:sp>
      <p:sp>
        <p:nvSpPr>
          <p:cNvPr id="3" name="Plassholder for innhold 2">
            <a:extLst>
              <a:ext uri="{FF2B5EF4-FFF2-40B4-BE49-F238E27FC236}">
                <a16:creationId xmlns:a16="http://schemas.microsoft.com/office/drawing/2014/main" id="{8324D4B3-5AF7-A849-A98E-BF1621C8B6D6}"/>
              </a:ext>
            </a:extLst>
          </p:cNvPr>
          <p:cNvSpPr>
            <a:spLocks noGrp="1"/>
          </p:cNvSpPr>
          <p:nvPr>
            <p:ph idx="1"/>
          </p:nvPr>
        </p:nvSpPr>
        <p:spPr/>
        <p:txBody>
          <a:bodyPr>
            <a:normAutofit lnSpcReduction="10000"/>
          </a:bodyPr>
          <a:lstStyle/>
          <a:p>
            <a:r>
              <a:rPr lang="nb-NO" dirty="0"/>
              <a:t>I første del av strategiprosessen skal arbeidsgruppene utarbeide ulike scenarier for fakultetet 10 år fram i tid. Som grunnlag for arbeidet skal arbeidsgruppene sammen og hver for seg gjennomføre stakeholderintervjuer med personer, funksjoner og institusjoner som er eller kan være viktige for hvordan HF kan eller bør utvikle seg. Scenariene, med stakeholderintervjuer og annet grunnlagsmateriale, skal danne grunnlag for den videre strategiprosessen,  med innspill og diskusjon omkring fakultetets handlingsrom og muligheter, dilemmaer, veivalg og prioriteringer. </a:t>
            </a:r>
          </a:p>
          <a:p>
            <a:r>
              <a:rPr lang="nb-NO" dirty="0"/>
              <a:t>Arbeidsgruppene koordineres og gruppene leverer i samarbeid et sett med </a:t>
            </a:r>
            <a:r>
              <a:rPr lang="nb-NO" dirty="0" err="1"/>
              <a:t>scenarie</a:t>
            </a:r>
            <a:r>
              <a:rPr lang="nb-NO" dirty="0"/>
              <a:t>-beskrivelser, som dekker alle arbeidsområdene. </a:t>
            </a:r>
          </a:p>
        </p:txBody>
      </p:sp>
    </p:spTree>
    <p:extLst>
      <p:ext uri="{BB962C8B-B14F-4D97-AF65-F5344CB8AC3E}">
        <p14:creationId xmlns:p14="http://schemas.microsoft.com/office/powerpoint/2010/main" val="3185502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92B5B4-195D-1F4F-8B9C-05A753EDE8A9}"/>
              </a:ext>
            </a:extLst>
          </p:cNvPr>
          <p:cNvSpPr>
            <a:spLocks noGrp="1"/>
          </p:cNvSpPr>
          <p:nvPr>
            <p:ph type="title"/>
          </p:nvPr>
        </p:nvSpPr>
        <p:spPr/>
        <p:txBody>
          <a:bodyPr>
            <a:normAutofit/>
          </a:bodyPr>
          <a:lstStyle/>
          <a:p>
            <a:r>
              <a:rPr lang="nb-NO" sz="3200" b="1" dirty="0"/>
              <a:t>Arbeidsgruppe 1: HF og de store samfunnsutfordringene </a:t>
            </a:r>
            <a:endParaRPr lang="nb-NO" sz="3200" dirty="0"/>
          </a:p>
        </p:txBody>
      </p:sp>
      <p:sp>
        <p:nvSpPr>
          <p:cNvPr id="3" name="Plassholder for innhold 2">
            <a:extLst>
              <a:ext uri="{FF2B5EF4-FFF2-40B4-BE49-F238E27FC236}">
                <a16:creationId xmlns:a16="http://schemas.microsoft.com/office/drawing/2014/main" id="{1E590515-2AB5-CF4E-A76C-D8C98FC34FB0}"/>
              </a:ext>
            </a:extLst>
          </p:cNvPr>
          <p:cNvSpPr>
            <a:spLocks noGrp="1"/>
          </p:cNvSpPr>
          <p:nvPr>
            <p:ph idx="1"/>
          </p:nvPr>
        </p:nvSpPr>
        <p:spPr/>
        <p:txBody>
          <a:bodyPr>
            <a:noAutofit/>
          </a:bodyPr>
          <a:lstStyle/>
          <a:p>
            <a:pPr marL="0" indent="0">
              <a:buNone/>
            </a:pPr>
            <a:r>
              <a:rPr lang="nb-NO" sz="2000" dirty="0" err="1"/>
              <a:t>Humaniorameldingen</a:t>
            </a:r>
            <a:r>
              <a:rPr lang="nb-NO" sz="2000" dirty="0"/>
              <a:t> (</a:t>
            </a:r>
            <a:r>
              <a:rPr lang="nb-NO" sz="2000" dirty="0" err="1"/>
              <a:t>Meld.St</a:t>
            </a:r>
            <a:r>
              <a:rPr lang="nb-NO" sz="2000" dirty="0"/>
              <a:t>. 25 – Humaniora i Norge) inneholdt en treleddet utfordring til oss: 1) Om ytterligere å styrke vårt bidrag til forståelsen av vår tids store samfunnsutfordringer, 2) Å inngå tydeligere i tverrfaglige samarbeid omkring de store samfunnsutfordringene og 3) Å kommunisere klarere hva humanioras bidrag består i. </a:t>
            </a:r>
          </a:p>
          <a:p>
            <a:pPr marL="0" indent="0">
              <a:buNone/>
            </a:pPr>
            <a:r>
              <a:rPr lang="nb-NO" sz="2000" dirty="0"/>
              <a:t>Disse utfordringen bør reflekteres åpent i HFs strategi for det neste tiåret. Senere er dette fulgt opp av Norges </a:t>
            </a:r>
            <a:r>
              <a:rPr lang="nb-NO" sz="2000" dirty="0" err="1"/>
              <a:t>forskningsråd</a:t>
            </a:r>
            <a:r>
              <a:rPr lang="nb-NO" sz="2000" dirty="0"/>
              <a:t> (NFR) ved å </a:t>
            </a:r>
            <a:r>
              <a:rPr lang="nb-NO" sz="2000" dirty="0" err="1"/>
              <a:t>åpne</a:t>
            </a:r>
            <a:r>
              <a:rPr lang="nb-NO" sz="2000" dirty="0"/>
              <a:t> opp for større deltakelse fra humaniora innenfor de tematiske programmene. </a:t>
            </a:r>
            <a:r>
              <a:rPr lang="nb-NO" sz="2000" dirty="0" err="1"/>
              <a:t>Hovedspørsmålet</a:t>
            </a:r>
            <a:r>
              <a:rPr lang="nb-NO" sz="2000" dirty="0"/>
              <a:t> er </a:t>
            </a:r>
            <a:r>
              <a:rPr lang="nb-NO" sz="2000" dirty="0" err="1"/>
              <a:t>altsa</a:t>
            </a:r>
            <a:r>
              <a:rPr lang="nb-NO" sz="2000" dirty="0"/>
              <a:t>̊ hvordan HF best mulig skal bidra til å løse de store samfunnsutfordringene, hvilke tverrfaglige flater bør vi søke mot og hvordan kan vi best synliggjøre </a:t>
            </a:r>
            <a:r>
              <a:rPr lang="nb-NO" sz="2000" dirty="0" err="1"/>
              <a:t>våre</a:t>
            </a:r>
            <a:r>
              <a:rPr lang="nb-NO" sz="2000" dirty="0"/>
              <a:t> bidrag? </a:t>
            </a:r>
          </a:p>
          <a:p>
            <a:pPr marL="0" indent="0">
              <a:buNone/>
            </a:pPr>
            <a:r>
              <a:rPr lang="nb-NO" sz="2000" dirty="0"/>
              <a:t>Til denne diskusjonen hører også spørsmålet om vi strategisk skal sikte tydeligere mot en vektlegging av det UiOs </a:t>
            </a:r>
            <a:r>
              <a:rPr lang="nb-NO" sz="2000" dirty="0" err="1"/>
              <a:t>humaniorastrategi</a:t>
            </a:r>
            <a:r>
              <a:rPr lang="nb-NO" sz="2000" dirty="0"/>
              <a:t> kaller «integrativ humaniora»: digital humaniora, miljøhumaniora og medisinsk humaniora.</a:t>
            </a:r>
            <a:r>
              <a:rPr lang="nb-NO" sz="2000" dirty="0">
                <a:effectLst/>
              </a:rPr>
              <a:t> </a:t>
            </a:r>
            <a:endParaRPr lang="nb-NO" sz="2000" dirty="0"/>
          </a:p>
        </p:txBody>
      </p:sp>
    </p:spTree>
    <p:extLst>
      <p:ext uri="{BB962C8B-B14F-4D97-AF65-F5344CB8AC3E}">
        <p14:creationId xmlns:p14="http://schemas.microsoft.com/office/powerpoint/2010/main" val="3816419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6AFDA51-3C9E-194F-B9EF-1BEFD0B7D54A}"/>
              </a:ext>
            </a:extLst>
          </p:cNvPr>
          <p:cNvSpPr>
            <a:spLocks noGrp="1"/>
          </p:cNvSpPr>
          <p:nvPr>
            <p:ph type="title"/>
          </p:nvPr>
        </p:nvSpPr>
        <p:spPr>
          <a:xfrm>
            <a:off x="838200" y="365125"/>
            <a:ext cx="10515600" cy="782955"/>
          </a:xfrm>
        </p:spPr>
        <p:txBody>
          <a:bodyPr>
            <a:normAutofit/>
          </a:bodyPr>
          <a:lstStyle/>
          <a:p>
            <a:r>
              <a:rPr lang="nb-NO" sz="3200" b="1" dirty="0"/>
              <a:t>Arbeidsgruppe 2: Fremragende utdanning </a:t>
            </a:r>
            <a:endParaRPr lang="nb-NO" sz="3200" dirty="0"/>
          </a:p>
        </p:txBody>
      </p:sp>
      <p:sp>
        <p:nvSpPr>
          <p:cNvPr id="3" name="Plassholder for innhold 2">
            <a:extLst>
              <a:ext uri="{FF2B5EF4-FFF2-40B4-BE49-F238E27FC236}">
                <a16:creationId xmlns:a16="http://schemas.microsoft.com/office/drawing/2014/main" id="{B19653ED-2805-F44E-9F37-8AF8B6A3740C}"/>
              </a:ext>
            </a:extLst>
          </p:cNvPr>
          <p:cNvSpPr>
            <a:spLocks noGrp="1"/>
          </p:cNvSpPr>
          <p:nvPr>
            <p:ph idx="1"/>
          </p:nvPr>
        </p:nvSpPr>
        <p:spPr/>
        <p:txBody>
          <a:bodyPr>
            <a:normAutofit fontScale="62500" lnSpcReduction="20000"/>
          </a:bodyPr>
          <a:lstStyle/>
          <a:p>
            <a:r>
              <a:rPr lang="nb-NO" dirty="0"/>
              <a:t>Hva er styrker og svakheter ved HFs utdanning i dag, og hvor vil vi være om 10 </a:t>
            </a:r>
            <a:r>
              <a:rPr lang="nb-NO" dirty="0" err="1"/>
              <a:t>år</a:t>
            </a:r>
            <a:r>
              <a:rPr lang="nb-NO" dirty="0"/>
              <a:t>? Hva kan vi forvente at skjer i omverden, som vil </a:t>
            </a:r>
            <a:r>
              <a:rPr lang="nb-NO" dirty="0" err="1"/>
              <a:t>påvirke</a:t>
            </a:r>
            <a:r>
              <a:rPr lang="nb-NO" dirty="0"/>
              <a:t> </a:t>
            </a:r>
            <a:r>
              <a:rPr lang="nb-NO" dirty="0" err="1"/>
              <a:t>våre</a:t>
            </a:r>
            <a:r>
              <a:rPr lang="nb-NO" dirty="0"/>
              <a:t> utdanninger i det nærmeste </a:t>
            </a:r>
            <a:r>
              <a:rPr lang="nb-NO" dirty="0" err="1"/>
              <a:t>tiåret</a:t>
            </a:r>
            <a:r>
              <a:rPr lang="nb-NO" dirty="0"/>
              <a:t>? Hvilken rolle skal våre fremtidige kandidater ha i samfunnets håndtering av kunstig intelligens, det grønne skiftet, migrasjon, sosial fragmentering og en aldrende befolkning? </a:t>
            </a:r>
          </a:p>
          <a:p>
            <a:r>
              <a:rPr lang="nb-NO" dirty="0"/>
              <a:t>Både </a:t>
            </a:r>
            <a:r>
              <a:rPr lang="nb-NO" dirty="0" err="1"/>
              <a:t>Humaniorameldingen</a:t>
            </a:r>
            <a:r>
              <a:rPr lang="nb-NO" dirty="0"/>
              <a:t> og UiOs strategi peker på betydningen av å undersøke og synliggjøre arbeidslivsrelevansen i studietilbudene. Før påske forventes en Stortingsmelding om arbeidslivsrelevans. </a:t>
            </a:r>
            <a:r>
              <a:rPr lang="nb-NO" dirty="0" err="1"/>
              <a:t>Humaniorameldingen</a:t>
            </a:r>
            <a:r>
              <a:rPr lang="nb-NO" dirty="0"/>
              <a:t> utfordrer også humanistiske fagmiljøer til å engasjere seg i skolen og vektlegger humanioras bidrag til skolen som avgjørende for å skape «</a:t>
            </a:r>
            <a:r>
              <a:rPr lang="nb-NO" dirty="0" err="1"/>
              <a:t>sammenhengskraft</a:t>
            </a:r>
            <a:r>
              <a:rPr lang="nb-NO" dirty="0"/>
              <a:t>». </a:t>
            </a:r>
          </a:p>
          <a:p>
            <a:pPr lvl="0"/>
            <a:r>
              <a:rPr lang="nb-NO" dirty="0"/>
              <a:t>Arbeidsgruppen vil drøfte sentrale tematikker som blir avgjørende for retningsvalget de neste 10 årene, bla. med utgangspunkt i følgende spørsmål: </a:t>
            </a:r>
          </a:p>
          <a:p>
            <a:pPr lvl="0"/>
            <a:r>
              <a:rPr lang="nb-NO" dirty="0"/>
              <a:t>Hvis studietilbudene skal bli mer arbeidslivsrelevante, hvilke krav setter det til de ansatte, og til læringsmål, pensum og til pedagogikk? </a:t>
            </a:r>
          </a:p>
          <a:p>
            <a:pPr lvl="0"/>
            <a:r>
              <a:rPr lang="nb-NO" dirty="0"/>
              <a:t>Hvordan kan vi styrke vår posisjon som attraktivt studiested, gitt en økende konkurranse fra andre utdanningsinstitusjoner - lokalt, nasjonalt og internasjonalt? </a:t>
            </a:r>
          </a:p>
          <a:p>
            <a:pPr lvl="0"/>
            <a:r>
              <a:rPr lang="nb-NO" dirty="0"/>
              <a:t>Hvordan kan vi bygge videre på erfaringene i den krise-drevne innovasjonen i 2020, for å sikre at studentene får kompetanse tilpasset en digital virkelighet? </a:t>
            </a:r>
          </a:p>
          <a:p>
            <a:r>
              <a:rPr lang="nb-NO" dirty="0"/>
              <a:t>Hva slags krav stiller disse ambisjonene i så fall til undervisningsledelse, ressursplanlegging kulturendring og tilgang på ressurser?</a:t>
            </a:r>
            <a:r>
              <a:rPr lang="nb-NO" dirty="0">
                <a:effectLst/>
              </a:rPr>
              <a:t> </a:t>
            </a:r>
            <a:endParaRPr lang="nb-NO" dirty="0"/>
          </a:p>
        </p:txBody>
      </p:sp>
    </p:spTree>
    <p:extLst>
      <p:ext uri="{BB962C8B-B14F-4D97-AF65-F5344CB8AC3E}">
        <p14:creationId xmlns:p14="http://schemas.microsoft.com/office/powerpoint/2010/main" val="101949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DBCF03-BF62-DF40-863F-35346AA20551}"/>
              </a:ext>
            </a:extLst>
          </p:cNvPr>
          <p:cNvSpPr>
            <a:spLocks noGrp="1"/>
          </p:cNvSpPr>
          <p:nvPr>
            <p:ph type="title"/>
          </p:nvPr>
        </p:nvSpPr>
        <p:spPr/>
        <p:txBody>
          <a:bodyPr>
            <a:normAutofit/>
          </a:bodyPr>
          <a:lstStyle/>
          <a:p>
            <a:r>
              <a:rPr lang="nb-NO" sz="3200" b="1" dirty="0"/>
              <a:t>Arbeidsgruppe 3: Fremragende forskning </a:t>
            </a:r>
            <a:endParaRPr lang="nb-NO" sz="3200" dirty="0"/>
          </a:p>
        </p:txBody>
      </p:sp>
      <p:sp>
        <p:nvSpPr>
          <p:cNvPr id="3" name="Plassholder for innhold 2">
            <a:extLst>
              <a:ext uri="{FF2B5EF4-FFF2-40B4-BE49-F238E27FC236}">
                <a16:creationId xmlns:a16="http://schemas.microsoft.com/office/drawing/2014/main" id="{7CE1FCE3-3B65-7442-B2B4-250E072AF154}"/>
              </a:ext>
            </a:extLst>
          </p:cNvPr>
          <p:cNvSpPr>
            <a:spLocks noGrp="1"/>
          </p:cNvSpPr>
          <p:nvPr>
            <p:ph idx="1"/>
          </p:nvPr>
        </p:nvSpPr>
        <p:spPr/>
        <p:txBody>
          <a:bodyPr>
            <a:normAutofit fontScale="77500" lnSpcReduction="20000"/>
          </a:bodyPr>
          <a:lstStyle/>
          <a:p>
            <a:r>
              <a:rPr lang="nb-NO" dirty="0"/>
              <a:t>I </a:t>
            </a:r>
            <a:r>
              <a:rPr lang="nb-NO" i="1" dirty="0"/>
              <a:t>Strategi 2030 </a:t>
            </a:r>
            <a:r>
              <a:rPr lang="nb-NO" dirty="0"/>
              <a:t>er det et mål at UiO «skal utvikle fremragende forskningsmiljøer i bredden av institusjonen». Videre skal UiO «videreutvikle disiplinær dybde og tverrfaglig samarbeid og lede an i utviklingen mot et bærekraftig samfunn.». Bak formuleringene ligger særlig tre aspekter som har preget </a:t>
            </a:r>
            <a:r>
              <a:rPr lang="nb-NO" dirty="0" err="1"/>
              <a:t>forskningspolitkken</a:t>
            </a:r>
            <a:r>
              <a:rPr lang="nb-NO" dirty="0"/>
              <a:t> de siste årene: </a:t>
            </a:r>
            <a:r>
              <a:rPr lang="nb-NO" dirty="0" err="1"/>
              <a:t>eksellens</a:t>
            </a:r>
            <a:r>
              <a:rPr lang="nb-NO" dirty="0"/>
              <a:t>, tverrfaglighet og forskning som svarer på samfunnsutfordringer (</a:t>
            </a:r>
            <a:r>
              <a:rPr lang="nb-NO" dirty="0" err="1"/>
              <a:t>societal</a:t>
            </a:r>
            <a:r>
              <a:rPr lang="nb-NO" dirty="0"/>
              <a:t> </a:t>
            </a:r>
            <a:r>
              <a:rPr lang="nb-NO" dirty="0" err="1"/>
              <a:t>challenges</a:t>
            </a:r>
            <a:r>
              <a:rPr lang="nb-NO" dirty="0"/>
              <a:t>). Men bak formuleringene ligger også en del dilemmaer og potensielle motsetninger: forholdet mellom </a:t>
            </a:r>
            <a:r>
              <a:rPr lang="nb-NO" dirty="0" err="1"/>
              <a:t>eksellens</a:t>
            </a:r>
            <a:r>
              <a:rPr lang="nb-NO" dirty="0"/>
              <a:t> og bredde, tverrfaglighet og disiplinær dybde. I det forskningspolitiske landskapet ser vi også at begrep som «</a:t>
            </a:r>
            <a:r>
              <a:rPr lang="nb-NO" dirty="0" err="1"/>
              <a:t>impact</a:t>
            </a:r>
            <a:r>
              <a:rPr lang="nb-NO" dirty="0"/>
              <a:t>» og innovasjon får stadig større plass og vi møter hele tiden økte forventninger til ekstern finansiering. </a:t>
            </a:r>
          </a:p>
          <a:p>
            <a:r>
              <a:rPr lang="nb-NO" dirty="0"/>
              <a:t>UiOs formuleringer åpner for tolkning, veivalg og kompromisser. Hva slags veivalg kan man se for seg i dette landskapet? Og hva vil de forskjellige veivalgene innebære? Hva slags konsekvenser vil forskjellige valg for eksempel få for vårt nasjonale ansvar for små fag, forholdet mellom forskning og undervisning, forskerutdanning, strategiske prioriteringer, ansettelser og infrastruktur? Og er det evt. andre forhold man bør tenke inn når man skal løfte blikket i et tiårsperspektiv? </a:t>
            </a:r>
          </a:p>
        </p:txBody>
      </p:sp>
    </p:spTree>
    <p:extLst>
      <p:ext uri="{BB962C8B-B14F-4D97-AF65-F5344CB8AC3E}">
        <p14:creationId xmlns:p14="http://schemas.microsoft.com/office/powerpoint/2010/main" val="1196818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850E0D-FAB6-2B40-93A9-9D538F3EEDBE}"/>
              </a:ext>
            </a:extLst>
          </p:cNvPr>
          <p:cNvSpPr>
            <a:spLocks noGrp="1"/>
          </p:cNvSpPr>
          <p:nvPr>
            <p:ph type="title"/>
          </p:nvPr>
        </p:nvSpPr>
        <p:spPr/>
        <p:txBody>
          <a:bodyPr>
            <a:normAutofit/>
          </a:bodyPr>
          <a:lstStyle/>
          <a:p>
            <a:r>
              <a:rPr lang="nb-NO" sz="3200" b="1" dirty="0"/>
              <a:t>Arbeidsgruppe 4: Økonomiske utfordringer </a:t>
            </a:r>
            <a:endParaRPr lang="nb-NO" sz="3200" dirty="0"/>
          </a:p>
        </p:txBody>
      </p:sp>
      <p:sp>
        <p:nvSpPr>
          <p:cNvPr id="3" name="Plassholder for innhold 2">
            <a:extLst>
              <a:ext uri="{FF2B5EF4-FFF2-40B4-BE49-F238E27FC236}">
                <a16:creationId xmlns:a16="http://schemas.microsoft.com/office/drawing/2014/main" id="{62DBA5E1-43CF-5244-B498-9A5A4EE32D15}"/>
              </a:ext>
            </a:extLst>
          </p:cNvPr>
          <p:cNvSpPr>
            <a:spLocks noGrp="1"/>
          </p:cNvSpPr>
          <p:nvPr>
            <p:ph idx="1"/>
          </p:nvPr>
        </p:nvSpPr>
        <p:spPr/>
        <p:txBody>
          <a:bodyPr>
            <a:normAutofit fontScale="77500" lnSpcReduction="20000"/>
          </a:bodyPr>
          <a:lstStyle/>
          <a:p>
            <a:r>
              <a:rPr lang="nb-NO" dirty="0"/>
              <a:t>HF har lykkes med å nå mange av sine mål og sikre en økonomi som gir rom for å være et breddefakultet med høy faglig kvalitet. De økonomiske rammene og konkurransesituasjonen er imidlertid i stadig endring og HF må justere sine strategier dersom fakultetet i 2030 skal være like sterkt eller styrket. Når HF planlegger for de neste ti årene, kan fakultetet neppe påregne at grunnfinansieringen skal bedres, eller at det årlige ABE-kuttet skal opphøre. Valget synes å stå mellom å planlegge for å tilpasse HF til en gradvis mindre ramme, eller å gjøre grep og prioriteringer for å øke inntjening. </a:t>
            </a:r>
          </a:p>
          <a:p>
            <a:r>
              <a:rPr lang="nb-NO" dirty="0"/>
              <a:t>Grunnspørsmålene for arbeidsgruppen er hvilke valg kan HF ta for å bedre inntektene, og hvilke konsekvenser vil slike valg ha? Og hvordan kan HF endre seg for å få vesentlig mer ut av de bevilgninger man har? </a:t>
            </a:r>
          </a:p>
          <a:p>
            <a:r>
              <a:rPr lang="nb-NO" dirty="0"/>
              <a:t>Fakultetsstyret vedtok en ny budsjettfordelingsmodell i 2009. Modellen har virket fra 2010. Den har vært revidert av styret to ganger, og skal revideres igjen i 2021/2022. I forbindelse med arbeidet med en ny strategiske planen og den kommende revisjonen av fordelingsmodellen, må FS vurdere hva som fungerer godt, hva som ikke fungerer og hva som må endres. Arbeidsgruppen bes om å bidra med innspill og perspektiver til denne diskusjonen</a:t>
            </a:r>
            <a:r>
              <a:rPr lang="nb-NO" dirty="0">
                <a:effectLst/>
              </a:rPr>
              <a:t> </a:t>
            </a:r>
            <a:endParaRPr lang="nb-NO" dirty="0"/>
          </a:p>
        </p:txBody>
      </p:sp>
    </p:spTree>
    <p:extLst>
      <p:ext uri="{BB962C8B-B14F-4D97-AF65-F5344CB8AC3E}">
        <p14:creationId xmlns:p14="http://schemas.microsoft.com/office/powerpoint/2010/main" val="1064654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85616E7-AD9D-014F-AAF3-44E73597EB98}"/>
              </a:ext>
            </a:extLst>
          </p:cNvPr>
          <p:cNvSpPr>
            <a:spLocks noGrp="1"/>
          </p:cNvSpPr>
          <p:nvPr>
            <p:ph type="title"/>
          </p:nvPr>
        </p:nvSpPr>
        <p:spPr/>
        <p:txBody>
          <a:bodyPr>
            <a:normAutofit/>
          </a:bodyPr>
          <a:lstStyle/>
          <a:p>
            <a:r>
              <a:rPr lang="nb-NO" sz="3200" b="1"/>
              <a:t>Arbeidsgruppe 5: Teknisk-administrativ støtte </a:t>
            </a:r>
            <a:endParaRPr lang="nb-NO" sz="3200"/>
          </a:p>
        </p:txBody>
      </p:sp>
      <p:sp>
        <p:nvSpPr>
          <p:cNvPr id="3" name="Plassholder for innhold 2">
            <a:extLst>
              <a:ext uri="{FF2B5EF4-FFF2-40B4-BE49-F238E27FC236}">
                <a16:creationId xmlns:a16="http://schemas.microsoft.com/office/drawing/2014/main" id="{A96D8AB1-ED9F-024A-A7EC-2C8867E7F536}"/>
              </a:ext>
            </a:extLst>
          </p:cNvPr>
          <p:cNvSpPr>
            <a:spLocks noGrp="1"/>
          </p:cNvSpPr>
          <p:nvPr>
            <p:ph idx="1"/>
          </p:nvPr>
        </p:nvSpPr>
        <p:spPr/>
        <p:txBody>
          <a:bodyPr>
            <a:normAutofit fontScale="62500" lnSpcReduction="20000"/>
          </a:bodyPr>
          <a:lstStyle/>
          <a:p>
            <a:r>
              <a:rPr lang="nb-NO" dirty="0"/>
              <a:t>Vi skal ha høye ambisjoner for HFs administrative tjenester til utdanning, forskning formidling/kunnskap i bruk, også for kommende strategiperiode. Administrative oppgaver og tjenester skal både være godt tilpasset kjernevirksomhetens behov, og krav til drift og forvaltning skal ivaretas. Det er uttrykt store forventninger til effektivisering, forenkling og digitalisering av universitetsadministrasjon fra staten og fra institusjonene selv. Økte forventninger om en mer effektiv administrasjon som skal løse komplekse utfordringer og balansere mellom interne og eksterne krav reiser spørsmål om vi har kultur for utvikling og omstilling, rekrutterer strategisk, sikrer karriereveier og utviklingsmuligheter og sørger for et godt arbeidsmiljø som gjør fakultetet til et attraktivt sted å jobbe. </a:t>
            </a:r>
          </a:p>
          <a:p>
            <a:r>
              <a:rPr lang="nb-NO" dirty="0"/>
              <a:t>Dilemmaer og dimensjoner i diskusjonen om framtidig administrasjon: </a:t>
            </a:r>
          </a:p>
          <a:p>
            <a:pPr lvl="0"/>
            <a:r>
              <a:rPr lang="nb-NO" dirty="0"/>
              <a:t>Framtidas universitetsadministrasjon krever fokus på kompetansebehov, omstillingsevne og administrativ «tverrfaglighet» - hvilke mulighetsrom gir det for administrasjon? </a:t>
            </a:r>
          </a:p>
          <a:p>
            <a:pPr lvl="0"/>
            <a:r>
              <a:rPr lang="nb-NO" dirty="0"/>
              <a:t>Hvordan skal vi styre, lede og utvikle universitetsadministrasjon i framtida? Dette er ikke minst et spørsmål om god kobling mellom faglig og administrativ ledelse og mellom behovshavere og leverandører av tjenester. </a:t>
            </a:r>
          </a:p>
          <a:p>
            <a:pPr lvl="0"/>
            <a:r>
              <a:rPr lang="nb-NO" dirty="0"/>
              <a:t>Krav om profesjonell administrativ støtte til kjernevirksomheten og til forvaltning og drift av universitetet versus krav til dimensjonering og effektivisering. </a:t>
            </a:r>
          </a:p>
          <a:p>
            <a:r>
              <a:rPr lang="nb-NO" dirty="0"/>
              <a:t>Organisering, arbeidsdeling og samhandling mellom nivåene i organisasjonen – hvilke muligheter ligger her? </a:t>
            </a:r>
          </a:p>
        </p:txBody>
      </p:sp>
    </p:spTree>
    <p:extLst>
      <p:ext uri="{BB962C8B-B14F-4D97-AF65-F5344CB8AC3E}">
        <p14:creationId xmlns:p14="http://schemas.microsoft.com/office/powerpoint/2010/main" val="187512657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1201</Words>
  <Application>Microsoft Macintosh PowerPoint</Application>
  <PresentationFormat>Widescreen</PresentationFormat>
  <Paragraphs>31</Paragraphs>
  <Slides>8</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8</vt:i4>
      </vt:variant>
    </vt:vector>
  </HeadingPairs>
  <TitlesOfParts>
    <vt:vector size="12" baseType="lpstr">
      <vt:lpstr>Arial</vt:lpstr>
      <vt:lpstr>Calibri</vt:lpstr>
      <vt:lpstr>Calibri Light</vt:lpstr>
      <vt:lpstr>Office-tema</vt:lpstr>
      <vt:lpstr>HF:2030</vt:lpstr>
      <vt:lpstr>PowerPoint-presentasjon</vt:lpstr>
      <vt:lpstr>Fase 1: Scenarier og stakeholderintervjuer</vt:lpstr>
      <vt:lpstr>Arbeidsgruppe 1: HF og de store samfunnsutfordringene </vt:lpstr>
      <vt:lpstr>Arbeidsgruppe 2: Fremragende utdanning </vt:lpstr>
      <vt:lpstr>Arbeidsgruppe 3: Fremragende forskning </vt:lpstr>
      <vt:lpstr>Arbeidsgruppe 4: Økonomiske utfordringer </vt:lpstr>
      <vt:lpstr>Arbeidsgruppe 5: Teknisk-administrativ støtte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HF:2030</dc:title>
  <dc:creator>Frode Helland</dc:creator>
  <cp:lastModifiedBy>Frode Helland</cp:lastModifiedBy>
  <cp:revision>1</cp:revision>
  <dcterms:created xsi:type="dcterms:W3CDTF">2020-11-27T09:19:26Z</dcterms:created>
  <dcterms:modified xsi:type="dcterms:W3CDTF">2020-11-27T09:28:03Z</dcterms:modified>
</cp:coreProperties>
</file>