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65" r:id="rId4"/>
    <p:sldId id="314" r:id="rId5"/>
    <p:sldId id="267" r:id="rId6"/>
    <p:sldId id="297" r:id="rId7"/>
    <p:sldId id="278" r:id="rId8"/>
    <p:sldId id="308" r:id="rId9"/>
    <p:sldId id="312" r:id="rId10"/>
    <p:sldId id="280" r:id="rId11"/>
    <p:sldId id="279" r:id="rId12"/>
    <p:sldId id="315" r:id="rId13"/>
    <p:sldId id="288" r:id="rId14"/>
    <p:sldId id="305" r:id="rId15"/>
    <p:sldId id="289" r:id="rId16"/>
    <p:sldId id="313" r:id="rId17"/>
    <p:sldId id="300" r:id="rId18"/>
    <p:sldId id="317" r:id="rId19"/>
    <p:sldId id="318" r:id="rId20"/>
    <p:sldId id="316" r:id="rId21"/>
    <p:sldId id="291" r:id="rId22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69928" autoAdjust="0"/>
  </p:normalViewPr>
  <p:slideViewPr>
    <p:cSldViewPr snapToGrid="0">
      <p:cViewPr varScale="1">
        <p:scale>
          <a:sx n="91" d="100"/>
          <a:sy n="91" d="100"/>
        </p:scale>
        <p:origin x="11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kant.uio.no\hf-hfsekr-felles\SA\Rekruttering\S&#248;kertall\Bachelor\2021\Tall%20BA%20og%20&#197;rsenhet%20historie%20sml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hf-hfsekr-felles\SA\Rekruttering\S&#248;kertall\Bachelor\2021\Tall%20BA%20og%20&#197;rsenhet%20historie%20sm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hf-hfsekr-felles\SA\Rekruttering\S&#248;kertall\Bachelor\2021\Grafer%20historie%2020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hf-hfsekr-felles\SA\Rekruttering\S&#248;kertall\Bachelor\2021\Grafer%20historie%2020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hf-hfsekr-felles\SA\Rekruttering\S&#248;kertall\Bachelor\2021\Grafer%20historie%20202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hf-hfsekr-felles\SA\Rekruttering\S&#248;kertall\Bachelor\2021\Grafer%20historie%2020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'[ny (67).xls]Sheet1'!$A$17</c:f>
              <c:strCache>
                <c:ptCount val="1"/>
                <c:pt idx="0">
                  <c:v>NMBU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(67).xls]Sheet1'!$B$17:$J$17</c:f>
              <c:numCache>
                <c:formatCode>General</c:formatCode>
                <c:ptCount val="9"/>
                <c:pt idx="0">
                  <c:v>3.17</c:v>
                </c:pt>
                <c:pt idx="1">
                  <c:v>3.39</c:v>
                </c:pt>
                <c:pt idx="2">
                  <c:v>3.5300000000000002</c:v>
                </c:pt>
                <c:pt idx="3">
                  <c:v>3.3559999999999999</c:v>
                </c:pt>
                <c:pt idx="4">
                  <c:v>3.06</c:v>
                </c:pt>
                <c:pt idx="5">
                  <c:v>3.11</c:v>
                </c:pt>
                <c:pt idx="6">
                  <c:v>2.86</c:v>
                </c:pt>
                <c:pt idx="7">
                  <c:v>3.03</c:v>
                </c:pt>
                <c:pt idx="8">
                  <c:v>2.66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91-4C8E-BB3D-EA7DD8068869}"/>
            </c:ext>
          </c:extLst>
        </c:ser>
        <c:ser>
          <c:idx val="1"/>
          <c:order val="1"/>
          <c:tx>
            <c:strRef>
              <c:f>'[ny (67).xls]Sheet1'!$A$18</c:f>
              <c:strCache>
                <c:ptCount val="1"/>
                <c:pt idx="0">
                  <c:v>NORD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(67).xls]Sheet1'!$B$18:$J$18</c:f>
              <c:numCache>
                <c:formatCode>General</c:formatCode>
                <c:ptCount val="9"/>
                <c:pt idx="0">
                  <c:v>1.56</c:v>
                </c:pt>
                <c:pt idx="1">
                  <c:v>1.51</c:v>
                </c:pt>
                <c:pt idx="2">
                  <c:v>1.74</c:v>
                </c:pt>
                <c:pt idx="3">
                  <c:v>1.6520000000000001</c:v>
                </c:pt>
                <c:pt idx="4">
                  <c:v>1.75</c:v>
                </c:pt>
                <c:pt idx="5">
                  <c:v>1.85</c:v>
                </c:pt>
                <c:pt idx="6">
                  <c:v>1.71</c:v>
                </c:pt>
                <c:pt idx="7">
                  <c:v>1.71</c:v>
                </c:pt>
                <c:pt idx="8">
                  <c:v>1.77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91-4C8E-BB3D-EA7DD8068869}"/>
            </c:ext>
          </c:extLst>
        </c:ser>
        <c:ser>
          <c:idx val="2"/>
          <c:order val="2"/>
          <c:tx>
            <c:strRef>
              <c:f>'[ny (67).xls]Sheet1'!$A$19</c:f>
              <c:strCache>
                <c:ptCount val="1"/>
                <c:pt idx="0">
                  <c:v>NTNU</c:v>
                </c:pt>
              </c:strCache>
            </c:strRef>
          </c:tx>
          <c:spPr>
            <a:ln w="28575" cap="rnd">
              <a:solidFill>
                <a:srgbClr val="0C0087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(67).xls]Sheet1'!$B$19:$J$19</c:f>
              <c:numCache>
                <c:formatCode>General</c:formatCode>
                <c:ptCount val="9"/>
                <c:pt idx="0">
                  <c:v>2.48</c:v>
                </c:pt>
                <c:pt idx="1">
                  <c:v>2.4699999999999998</c:v>
                </c:pt>
                <c:pt idx="2">
                  <c:v>2.58</c:v>
                </c:pt>
                <c:pt idx="3">
                  <c:v>2.665</c:v>
                </c:pt>
                <c:pt idx="4">
                  <c:v>2.61</c:v>
                </c:pt>
                <c:pt idx="5">
                  <c:v>2.71</c:v>
                </c:pt>
                <c:pt idx="6">
                  <c:v>2.62</c:v>
                </c:pt>
                <c:pt idx="7">
                  <c:v>2.83</c:v>
                </c:pt>
                <c:pt idx="8">
                  <c:v>2.73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91-4C8E-BB3D-EA7DD8068869}"/>
            </c:ext>
          </c:extLst>
        </c:ser>
        <c:ser>
          <c:idx val="3"/>
          <c:order val="3"/>
          <c:tx>
            <c:strRef>
              <c:f>'[ny (67).xls]Sheet1'!$A$20</c:f>
              <c:strCache>
                <c:ptCount val="1"/>
                <c:pt idx="0">
                  <c:v>OSLOMET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(67).xls]Sheet1'!$B$20:$J$20</c:f>
              <c:numCache>
                <c:formatCode>General</c:formatCode>
                <c:ptCount val="9"/>
                <c:pt idx="0">
                  <c:v>2.93</c:v>
                </c:pt>
                <c:pt idx="1">
                  <c:v>3.1</c:v>
                </c:pt>
                <c:pt idx="2">
                  <c:v>3.14</c:v>
                </c:pt>
                <c:pt idx="3">
                  <c:v>3.4699999999999998</c:v>
                </c:pt>
                <c:pt idx="4">
                  <c:v>3.4</c:v>
                </c:pt>
                <c:pt idx="5">
                  <c:v>3.5</c:v>
                </c:pt>
                <c:pt idx="6">
                  <c:v>3.4699999999999998</c:v>
                </c:pt>
                <c:pt idx="7">
                  <c:v>3.6</c:v>
                </c:pt>
                <c:pt idx="8">
                  <c:v>3.41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91-4C8E-BB3D-EA7DD8068869}"/>
            </c:ext>
          </c:extLst>
        </c:ser>
        <c:ser>
          <c:idx val="4"/>
          <c:order val="4"/>
          <c:tx>
            <c:strRef>
              <c:f>'[ny (67).xls]Sheet1'!$A$21</c:f>
              <c:strCache>
                <c:ptCount val="1"/>
                <c:pt idx="0">
                  <c:v>UIA</c:v>
                </c:pt>
              </c:strCache>
            </c:strRef>
          </c:tx>
          <c:spPr>
            <a:ln w="28575" cap="rnd">
              <a:solidFill>
                <a:srgbClr val="BBE0E3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(67).xls]Sheet1'!$B$21:$J$21</c:f>
              <c:numCache>
                <c:formatCode>General</c:formatCode>
                <c:ptCount val="9"/>
                <c:pt idx="0">
                  <c:v>2.08</c:v>
                </c:pt>
                <c:pt idx="1">
                  <c:v>2.2200000000000002</c:v>
                </c:pt>
                <c:pt idx="2">
                  <c:v>2.46</c:v>
                </c:pt>
                <c:pt idx="3">
                  <c:v>2.2810000000000001</c:v>
                </c:pt>
                <c:pt idx="4">
                  <c:v>2.04</c:v>
                </c:pt>
                <c:pt idx="5">
                  <c:v>2.0699999999999998</c:v>
                </c:pt>
                <c:pt idx="6">
                  <c:v>2.0099999999999998</c:v>
                </c:pt>
                <c:pt idx="7">
                  <c:v>2.13</c:v>
                </c:pt>
                <c:pt idx="8">
                  <c:v>2.06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91-4C8E-BB3D-EA7DD8068869}"/>
            </c:ext>
          </c:extLst>
        </c:ser>
        <c:ser>
          <c:idx val="5"/>
          <c:order val="5"/>
          <c:tx>
            <c:strRef>
              <c:f>'[ny (67).xls]Sheet1'!$A$22</c:f>
              <c:strCache>
                <c:ptCount val="1"/>
                <c:pt idx="0">
                  <c:v>UIB</c:v>
                </c:pt>
              </c:strCache>
            </c:strRef>
          </c:tx>
          <c:spPr>
            <a:ln w="28575" cap="rnd">
              <a:solidFill>
                <a:srgbClr val="FF7575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(67).xls]Sheet1'!$B$22:$J$22</c:f>
              <c:numCache>
                <c:formatCode>General</c:formatCode>
                <c:ptCount val="9"/>
                <c:pt idx="0">
                  <c:v>2.34</c:v>
                </c:pt>
                <c:pt idx="1">
                  <c:v>2.23</c:v>
                </c:pt>
                <c:pt idx="2">
                  <c:v>2.38</c:v>
                </c:pt>
                <c:pt idx="3">
                  <c:v>2.5380000000000003</c:v>
                </c:pt>
                <c:pt idx="4">
                  <c:v>2.67</c:v>
                </c:pt>
                <c:pt idx="5">
                  <c:v>2.57</c:v>
                </c:pt>
                <c:pt idx="6">
                  <c:v>2.56</c:v>
                </c:pt>
                <c:pt idx="7">
                  <c:v>2.85</c:v>
                </c:pt>
                <c:pt idx="8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191-4C8E-BB3D-EA7DD8068869}"/>
            </c:ext>
          </c:extLst>
        </c:ser>
        <c:ser>
          <c:idx val="6"/>
          <c:order val="6"/>
          <c:tx>
            <c:strRef>
              <c:f>'[ny (67).xls]Sheet1'!$A$23</c:f>
              <c:strCache>
                <c:ptCount val="1"/>
                <c:pt idx="0">
                  <c:v>UIO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(67).xls]Sheet1'!$B$23:$J$23</c:f>
              <c:numCache>
                <c:formatCode>General</c:formatCode>
                <c:ptCount val="9"/>
                <c:pt idx="0">
                  <c:v>2.89</c:v>
                </c:pt>
                <c:pt idx="1">
                  <c:v>2.87</c:v>
                </c:pt>
                <c:pt idx="2">
                  <c:v>2.96</c:v>
                </c:pt>
                <c:pt idx="3">
                  <c:v>2.9590000000000001</c:v>
                </c:pt>
                <c:pt idx="4">
                  <c:v>3.05</c:v>
                </c:pt>
                <c:pt idx="5">
                  <c:v>3.12</c:v>
                </c:pt>
                <c:pt idx="6">
                  <c:v>2.96</c:v>
                </c:pt>
                <c:pt idx="7">
                  <c:v>3.41</c:v>
                </c:pt>
                <c:pt idx="8">
                  <c:v>3.02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191-4C8E-BB3D-EA7DD8068869}"/>
            </c:ext>
          </c:extLst>
        </c:ser>
        <c:ser>
          <c:idx val="7"/>
          <c:order val="7"/>
          <c:tx>
            <c:strRef>
              <c:f>'[ny (67).xls]Sheet1'!$A$24</c:f>
              <c:strCache>
                <c:ptCount val="1"/>
                <c:pt idx="0">
                  <c:v>UIS</c:v>
                </c:pt>
              </c:strCache>
            </c:strRef>
          </c:tx>
          <c:spPr>
            <a:ln w="28575" cap="rnd">
              <a:solidFill>
                <a:srgbClr val="034793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(67).xls]Sheet1'!$B$24:$J$24</c:f>
              <c:numCache>
                <c:formatCode>General</c:formatCode>
                <c:ptCount val="9"/>
                <c:pt idx="0">
                  <c:v>2.42</c:v>
                </c:pt>
                <c:pt idx="1">
                  <c:v>2.39</c:v>
                </c:pt>
                <c:pt idx="2">
                  <c:v>2.62</c:v>
                </c:pt>
                <c:pt idx="3">
                  <c:v>2.6930000000000001</c:v>
                </c:pt>
                <c:pt idx="4">
                  <c:v>2.54</c:v>
                </c:pt>
                <c:pt idx="5">
                  <c:v>2.66</c:v>
                </c:pt>
                <c:pt idx="6">
                  <c:v>2.64</c:v>
                </c:pt>
                <c:pt idx="7">
                  <c:v>2.7800000000000002</c:v>
                </c:pt>
                <c:pt idx="8">
                  <c:v>3.24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91-4C8E-BB3D-EA7DD8068869}"/>
            </c:ext>
          </c:extLst>
        </c:ser>
        <c:ser>
          <c:idx val="8"/>
          <c:order val="8"/>
          <c:tx>
            <c:strRef>
              <c:f>'[ny (67).xls]Sheet1'!$A$25</c:f>
              <c:strCache>
                <c:ptCount val="1"/>
                <c:pt idx="0">
                  <c:v>UIT</c:v>
                </c:pt>
              </c:strCache>
            </c:strRef>
          </c:tx>
          <c:spPr>
            <a:ln w="28575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(67).xls]Sheet1'!$B$25:$J$25</c:f>
              <c:numCache>
                <c:formatCode>General</c:formatCode>
                <c:ptCount val="9"/>
                <c:pt idx="0">
                  <c:v>1.46</c:v>
                </c:pt>
                <c:pt idx="1">
                  <c:v>1.6099999999999999</c:v>
                </c:pt>
                <c:pt idx="2">
                  <c:v>1.6400000000000001</c:v>
                </c:pt>
                <c:pt idx="3">
                  <c:v>1.5939999999999999</c:v>
                </c:pt>
                <c:pt idx="4">
                  <c:v>1.8</c:v>
                </c:pt>
                <c:pt idx="5">
                  <c:v>1.8199999999999998</c:v>
                </c:pt>
                <c:pt idx="6">
                  <c:v>1.52</c:v>
                </c:pt>
                <c:pt idx="7">
                  <c:v>1.9300000000000002</c:v>
                </c:pt>
                <c:pt idx="8">
                  <c:v>1.6400000000000001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191-4C8E-BB3D-EA7DD8068869}"/>
            </c:ext>
          </c:extLst>
        </c:ser>
        <c:ser>
          <c:idx val="9"/>
          <c:order val="9"/>
          <c:tx>
            <c:strRef>
              <c:f>'[ny (67).xls]Sheet1'!$A$26</c:f>
              <c:strCache>
                <c:ptCount val="1"/>
                <c:pt idx="0">
                  <c:v>USN</c:v>
                </c:pt>
              </c:strCache>
            </c:strRef>
          </c:tx>
          <c:spPr>
            <a:ln w="28575" cap="rnd">
              <a:solidFill>
                <a:srgbClr val="FFFFFF">
                  <a:lumMod val="65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'[ny (67).xls]Sheet1'!$B$16:$J$16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'[ny (67).xls]Sheet1'!$B$26:$J$26</c:f>
              <c:numCache>
                <c:formatCode>General</c:formatCode>
                <c:ptCount val="9"/>
                <c:pt idx="0">
                  <c:v>1.74</c:v>
                </c:pt>
                <c:pt idx="1">
                  <c:v>1.76</c:v>
                </c:pt>
                <c:pt idx="2">
                  <c:v>1.8399999999999999</c:v>
                </c:pt>
                <c:pt idx="3">
                  <c:v>1.7170000000000001</c:v>
                </c:pt>
                <c:pt idx="4">
                  <c:v>2.02</c:v>
                </c:pt>
                <c:pt idx="5">
                  <c:v>2.1</c:v>
                </c:pt>
                <c:pt idx="6">
                  <c:v>2.04</c:v>
                </c:pt>
                <c:pt idx="7">
                  <c:v>2.11</c:v>
                </c:pt>
                <c:pt idx="8">
                  <c:v>2.11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191-4C8E-BB3D-EA7DD8068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913264"/>
        <c:axId val="461911296"/>
      </c:lineChart>
      <c:catAx>
        <c:axId val="46191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911296"/>
        <c:crossesAt val="0"/>
        <c:auto val="1"/>
        <c:lblAlgn val="ctr"/>
        <c:lblOffset val="100"/>
        <c:noMultiLvlLbl val="0"/>
      </c:catAx>
      <c:valAx>
        <c:axId val="461911296"/>
        <c:scaling>
          <c:orientation val="minMax"/>
          <c:min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91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945642990183075E-2"/>
          <c:y val="0.90340155106222764"/>
          <c:w val="0.89114051578917974"/>
          <c:h val="9.65984482097431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'[Tall BA og Årsenhet historie sml.xlsx]Sheet1'!$C$2</c:f>
              <c:strCache>
                <c:ptCount val="1"/>
                <c:pt idx="0">
                  <c:v>UiO - HISTORIE 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sml.xlsx]Sheet1'!$D$1:$F$1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sml.xlsx]Sheet1'!$D$2:$F$2</c:f>
              <c:numCache>
                <c:formatCode>General</c:formatCode>
                <c:ptCount val="3"/>
                <c:pt idx="0">
                  <c:v>319</c:v>
                </c:pt>
                <c:pt idx="1">
                  <c:v>237</c:v>
                </c:pt>
                <c:pt idx="2">
                  <c:v>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83-4702-A8E6-5B7BD29FBF96}"/>
            </c:ext>
          </c:extLst>
        </c:ser>
        <c:ser>
          <c:idx val="1"/>
          <c:order val="1"/>
          <c:tx>
            <c:strRef>
              <c:f>'[Tall BA og Årsenhet historie sml.xlsx]Sheet1'!$C$3</c:f>
              <c:strCache>
                <c:ptCount val="1"/>
                <c:pt idx="0">
                  <c:v>UiB - HISTORIE BA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sml.xlsx]Sheet1'!$D$1:$F$1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sml.xlsx]Sheet1'!$D$3:$F$3</c:f>
              <c:numCache>
                <c:formatCode>General</c:formatCode>
                <c:ptCount val="3"/>
                <c:pt idx="0">
                  <c:v>148</c:v>
                </c:pt>
                <c:pt idx="1">
                  <c:v>135</c:v>
                </c:pt>
                <c:pt idx="2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83-4702-A8E6-5B7BD29FBF96}"/>
            </c:ext>
          </c:extLst>
        </c:ser>
        <c:ser>
          <c:idx val="2"/>
          <c:order val="2"/>
          <c:tx>
            <c:strRef>
              <c:f>'[Tall BA og Årsenhet historie sml.xlsx]Sheet1'!$C$4</c:f>
              <c:strCache>
                <c:ptCount val="1"/>
                <c:pt idx="0">
                  <c:v>NORD - HISTORIE BA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sml.xlsx]Sheet1'!$D$1:$F$1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sml.xlsx]Sheet1'!$D$4:$F$4</c:f>
              <c:numCache>
                <c:formatCode>General</c:formatCode>
                <c:ptCount val="3"/>
                <c:pt idx="0">
                  <c:v>16</c:v>
                </c:pt>
                <c:pt idx="1">
                  <c:v>12</c:v>
                </c:pt>
                <c:pt idx="2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83-4702-A8E6-5B7BD29FBF96}"/>
            </c:ext>
          </c:extLst>
        </c:ser>
        <c:ser>
          <c:idx val="3"/>
          <c:order val="3"/>
          <c:tx>
            <c:strRef>
              <c:f>'[Tall BA og Årsenhet historie sml.xlsx]Sheet1'!$C$5</c:f>
              <c:strCache>
                <c:ptCount val="1"/>
                <c:pt idx="0">
                  <c:v>NTNU - HISTORIE BA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sml.xlsx]Sheet1'!$D$1:$F$1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sml.xlsx]Sheet1'!$D$5:$F$5</c:f>
              <c:numCache>
                <c:formatCode>General</c:formatCode>
                <c:ptCount val="3"/>
                <c:pt idx="0">
                  <c:v>188</c:v>
                </c:pt>
                <c:pt idx="1">
                  <c:v>135</c:v>
                </c:pt>
                <c:pt idx="2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83-4702-A8E6-5B7BD29FBF96}"/>
            </c:ext>
          </c:extLst>
        </c:ser>
        <c:ser>
          <c:idx val="4"/>
          <c:order val="4"/>
          <c:tx>
            <c:strRef>
              <c:f>'[Tall BA og Årsenhet historie sml.xlsx]Sheet1'!$C$6</c:f>
              <c:strCache>
                <c:ptCount val="1"/>
                <c:pt idx="0">
                  <c:v>USN - HISTORIE 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sml.xlsx]Sheet1'!$D$1:$F$1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sml.xlsx]Sheet1'!$D$6:$F$6</c:f>
              <c:numCache>
                <c:formatCode>General</c:formatCode>
                <c:ptCount val="3"/>
                <c:pt idx="0">
                  <c:v>76</c:v>
                </c:pt>
                <c:pt idx="1">
                  <c:v>93</c:v>
                </c:pt>
                <c:pt idx="2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83-4702-A8E6-5B7BD29FB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6524816"/>
        <c:axId val="743799376"/>
      </c:lineChart>
      <c:catAx>
        <c:axId val="8565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799376"/>
        <c:crosses val="autoZero"/>
        <c:auto val="1"/>
        <c:lblAlgn val="ctr"/>
        <c:lblOffset val="100"/>
        <c:noMultiLvlLbl val="0"/>
      </c:catAx>
      <c:valAx>
        <c:axId val="74379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52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552236191317001E-2"/>
          <c:y val="9.3316570956147607E-2"/>
          <c:w val="0.90314455119127457"/>
          <c:h val="0.731116964037685"/>
        </c:manualLayout>
      </c:layout>
      <c:lineChart>
        <c:grouping val="standard"/>
        <c:varyColors val="0"/>
        <c:ser>
          <c:idx val="0"/>
          <c:order val="0"/>
          <c:tx>
            <c:strRef>
              <c:f>'[Tall BA og Årsenhet historie sml.xlsx]Sheet1'!$C$11</c:f>
              <c:strCache>
                <c:ptCount val="1"/>
                <c:pt idx="0">
                  <c:v>UiO - HISTORIE årsenhet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sml.xlsx]Sheet1'!$D$10:$F$10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sml.xlsx]Sheet1'!$D$11:$F$11</c:f>
              <c:numCache>
                <c:formatCode>General</c:formatCode>
                <c:ptCount val="3"/>
                <c:pt idx="0">
                  <c:v>243</c:v>
                </c:pt>
                <c:pt idx="1">
                  <c:v>227</c:v>
                </c:pt>
                <c:pt idx="2">
                  <c:v>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F1-481E-A644-4EAC1684997D}"/>
            </c:ext>
          </c:extLst>
        </c:ser>
        <c:ser>
          <c:idx val="1"/>
          <c:order val="1"/>
          <c:tx>
            <c:strRef>
              <c:f>'[Tall BA og Årsenhet historie sml.xlsx]Sheet1'!$C$12</c:f>
              <c:strCache>
                <c:ptCount val="1"/>
                <c:pt idx="0">
                  <c:v>UiB - HISTORIE årsenhet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sml.xlsx]Sheet1'!$D$10:$F$10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sml.xlsx]Sheet1'!$D$12:$F$12</c:f>
              <c:numCache>
                <c:formatCode>General</c:formatCode>
                <c:ptCount val="3"/>
                <c:pt idx="0">
                  <c:v>152</c:v>
                </c:pt>
                <c:pt idx="1">
                  <c:v>139</c:v>
                </c:pt>
                <c:pt idx="2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F1-481E-A644-4EAC1684997D}"/>
            </c:ext>
          </c:extLst>
        </c:ser>
        <c:ser>
          <c:idx val="2"/>
          <c:order val="2"/>
          <c:tx>
            <c:strRef>
              <c:f>'[Tall BA og Årsenhet historie sml.xlsx]Sheet1'!$C$13</c:f>
              <c:strCache>
                <c:ptCount val="1"/>
                <c:pt idx="0">
                  <c:v>NORD - HISTORIE årsenhet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sml.xlsx]Sheet1'!$D$10:$F$10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sml.xlsx]Sheet1'!$D$13:$F$13</c:f>
              <c:numCache>
                <c:formatCode>General</c:formatCode>
                <c:ptCount val="3"/>
                <c:pt idx="0">
                  <c:v>22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F1-481E-A644-4EAC1684997D}"/>
            </c:ext>
          </c:extLst>
        </c:ser>
        <c:ser>
          <c:idx val="3"/>
          <c:order val="3"/>
          <c:tx>
            <c:strRef>
              <c:f>'[Tall BA og Årsenhet historie sml.xlsx]Sheet1'!$C$14</c:f>
              <c:strCache>
                <c:ptCount val="1"/>
                <c:pt idx="0">
                  <c:v>NTNU - HISTORIE årsenhet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sml.xlsx]Sheet1'!$D$10:$F$10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sml.xlsx]Sheet1'!$D$14:$F$14</c:f>
              <c:numCache>
                <c:formatCode>General</c:formatCode>
                <c:ptCount val="3"/>
                <c:pt idx="0">
                  <c:v>187</c:v>
                </c:pt>
                <c:pt idx="1">
                  <c:v>199</c:v>
                </c:pt>
                <c:pt idx="2">
                  <c:v>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F1-481E-A644-4EAC1684997D}"/>
            </c:ext>
          </c:extLst>
        </c:ser>
        <c:ser>
          <c:idx val="4"/>
          <c:order val="4"/>
          <c:tx>
            <c:strRef>
              <c:f>'[Tall BA og Årsenhet historie sml.xlsx]Sheet1'!$C$15</c:f>
              <c:strCache>
                <c:ptCount val="1"/>
                <c:pt idx="0">
                  <c:v>USN - HISTORIE årsenhet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sml.xlsx]Sheet1'!$D$10:$F$10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sml.xlsx]Sheet1'!$D$15:$F$15</c:f>
              <c:numCache>
                <c:formatCode>General</c:formatCode>
                <c:ptCount val="3"/>
                <c:pt idx="0">
                  <c:v>153</c:v>
                </c:pt>
                <c:pt idx="1">
                  <c:v>132</c:v>
                </c:pt>
                <c:pt idx="2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1F1-481E-A644-4EAC1684997D}"/>
            </c:ext>
          </c:extLst>
        </c:ser>
        <c:ser>
          <c:idx val="5"/>
          <c:order val="5"/>
          <c:tx>
            <c:strRef>
              <c:f>'[Tall BA og Årsenhet historie sml.xlsx]Sheet1'!$C$16</c:f>
              <c:strCache>
                <c:ptCount val="1"/>
                <c:pt idx="0">
                  <c:v>NORD - HISTORIE årsenhet deltid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'[Tall BA og Årsenhet historie sml.xlsx]Sheet1'!$D$10:$F$10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'[Tall BA og Årsenhet historie sml.xlsx]Sheet1'!$D$16:$F$16</c:f>
              <c:numCache>
                <c:formatCode>General</c:formatCode>
                <c:ptCount val="3"/>
                <c:pt idx="0">
                  <c:v>109</c:v>
                </c:pt>
                <c:pt idx="1">
                  <c:v>78</c:v>
                </c:pt>
                <c:pt idx="2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1F1-481E-A644-4EAC16849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56524816"/>
        <c:axId val="743799376"/>
      </c:lineChart>
      <c:catAx>
        <c:axId val="8565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799376"/>
        <c:crosses val="autoZero"/>
        <c:auto val="1"/>
        <c:lblAlgn val="ctr"/>
        <c:lblOffset val="100"/>
        <c:noMultiLvlLbl val="0"/>
      </c:catAx>
      <c:valAx>
        <c:axId val="74379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652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247594050743664E-2"/>
          <c:y val="0.17171296296296296"/>
          <c:w val="0.48986351706036746"/>
          <c:h val="0.61498432487605714"/>
        </c:manualLayout>
      </c:layout>
      <c:areaChart>
        <c:grouping val="stacked"/>
        <c:varyColors val="0"/>
        <c:ser>
          <c:idx val="0"/>
          <c:order val="0"/>
          <c:tx>
            <c:strRef>
              <c:f>'[Grafer historie 2021.xlsx]HVL'!$A$10</c:f>
              <c:strCache>
                <c:ptCount val="1"/>
                <c:pt idx="0">
                  <c:v>Årsenhet historie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'[Grafer historie 2021.xlsx]HVL'!$B$9:$F$9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2021.xlsx]HVL'!$B$10:$F$10</c:f>
              <c:numCache>
                <c:formatCode>General</c:formatCode>
                <c:ptCount val="5"/>
                <c:pt idx="0">
                  <c:v>1</c:v>
                </c:pt>
                <c:pt idx="1">
                  <c:v>21</c:v>
                </c:pt>
                <c:pt idx="2">
                  <c:v>32</c:v>
                </c:pt>
                <c:pt idx="3">
                  <c:v>20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31-43B8-ABCE-441A1E22D1CD}"/>
            </c:ext>
          </c:extLst>
        </c:ser>
        <c:ser>
          <c:idx val="1"/>
          <c:order val="1"/>
          <c:tx>
            <c:strRef>
              <c:f>'[Grafer historie 2021.xlsx]HVL'!$A$11</c:f>
              <c:strCache>
                <c:ptCount val="1"/>
                <c:pt idx="0">
                  <c:v>Nettstudier årsenhet historie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'[Grafer historie 2021.xlsx]HVL'!$B$9:$F$9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2021.xlsx]HVL'!$B$11:$F$11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85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31-43B8-ABCE-441A1E22D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2268623"/>
        <c:axId val="1455814543"/>
      </c:areaChart>
      <c:catAx>
        <c:axId val="13022686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5814543"/>
        <c:crosses val="autoZero"/>
        <c:auto val="1"/>
        <c:lblAlgn val="ctr"/>
        <c:lblOffset val="100"/>
        <c:noMultiLvlLbl val="0"/>
      </c:catAx>
      <c:valAx>
        <c:axId val="1455814543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22686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99458821718949E-2"/>
          <c:y val="0.16688423436824554"/>
          <c:w val="0.62798815050398826"/>
          <c:h val="0.74637643759872307"/>
        </c:manualLayout>
      </c:layout>
      <c:areaChart>
        <c:grouping val="stacked"/>
        <c:varyColors val="0"/>
        <c:ser>
          <c:idx val="0"/>
          <c:order val="0"/>
          <c:tx>
            <c:strRef>
              <c:f>'[Grafer historie 2021.xlsx]HVL'!$A$2</c:f>
              <c:strCache>
                <c:ptCount val="1"/>
                <c:pt idx="0">
                  <c:v>Bachelor historie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'[Grafer historie 2021.xlsx]HVL'!$B$1:$F$1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2021.xlsx]HVL'!$B$2:$F$2</c:f>
              <c:numCache>
                <c:formatCode>General</c:formatCode>
                <c:ptCount val="5"/>
                <c:pt idx="0">
                  <c:v>1</c:v>
                </c:pt>
                <c:pt idx="1">
                  <c:v>14</c:v>
                </c:pt>
                <c:pt idx="2">
                  <c:v>11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7B-4D9D-97E8-ADD80BF9EF11}"/>
            </c:ext>
          </c:extLst>
        </c:ser>
        <c:ser>
          <c:idx val="1"/>
          <c:order val="1"/>
          <c:tx>
            <c:strRef>
              <c:f>'[Grafer historie 2021.xlsx]HVL'!$A$3</c:f>
              <c:strCache>
                <c:ptCount val="1"/>
                <c:pt idx="0">
                  <c:v>Nettstudier bachelor histore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'[Grafer historie 2021.xlsx]HVL'!$B$1:$F$1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2021.xlsx]HVL'!$B$3:$F$3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34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7B-4D9D-97E8-ADD80BF9E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5130367"/>
        <c:axId val="1594309151"/>
      </c:areaChart>
      <c:catAx>
        <c:axId val="1055130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4309151"/>
        <c:crosses val="autoZero"/>
        <c:auto val="1"/>
        <c:lblAlgn val="ctr"/>
        <c:lblOffset val="100"/>
        <c:noMultiLvlLbl val="0"/>
      </c:catAx>
      <c:valAx>
        <c:axId val="1594309151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13036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3070223934774114"/>
          <c:y val="0.39818126316764924"/>
          <c:w val="0.22319846987211706"/>
          <c:h val="0.36016155010847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0" i="0" baseline="0">
                <a:effectLst/>
              </a:rPr>
              <a:t>Årsenhet, har ikke nettstudier</a:t>
            </a:r>
            <a:endParaRPr lang="en-GB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449605455"/>
        <c:axId val="1136096927"/>
      </c:areaChart>
      <c:catAx>
        <c:axId val="14496054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6096927"/>
        <c:crosses val="autoZero"/>
        <c:auto val="1"/>
        <c:lblAlgn val="ctr"/>
        <c:lblOffset val="100"/>
        <c:noMultiLvlLbl val="0"/>
      </c:catAx>
      <c:valAx>
        <c:axId val="1136096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960545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'[Grafer historie 2021.xlsx]HVO'!$A$7</c:f>
              <c:strCache>
                <c:ptCount val="1"/>
                <c:pt idx="0">
                  <c:v>ÅRS HISTORIE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'[Grafer historie 2021.xlsx]HVO'!$B$6:$F$6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2021.xlsx]HVO'!$B$7:$F$7</c:f>
              <c:numCache>
                <c:formatCode>General</c:formatCode>
                <c:ptCount val="5"/>
                <c:pt idx="0">
                  <c:v>5</c:v>
                </c:pt>
                <c:pt idx="1">
                  <c:v>17</c:v>
                </c:pt>
                <c:pt idx="2">
                  <c:v>33</c:v>
                </c:pt>
                <c:pt idx="3">
                  <c:v>21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60-49AA-B352-E818EAAB3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9605455"/>
        <c:axId val="1136096927"/>
      </c:areaChart>
      <c:catAx>
        <c:axId val="14496054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6096927"/>
        <c:crosses val="autoZero"/>
        <c:auto val="1"/>
        <c:lblAlgn val="ctr"/>
        <c:lblOffset val="100"/>
        <c:noMultiLvlLbl val="0"/>
      </c:catAx>
      <c:valAx>
        <c:axId val="1136096927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960545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'[Grafer historie 2021.xlsx]HVO'!$A$2</c:f>
              <c:strCache>
                <c:ptCount val="1"/>
                <c:pt idx="0">
                  <c:v>Bachelor historie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'[Grafer historie 2021.xlsx]HVO'!$B$1:$F$1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2021.xlsx]HVO'!$B$2:$F$2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20</c:v>
                </c:pt>
                <c:pt idx="3">
                  <c:v>20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F-4C57-8599-C4B19E1E2CAC}"/>
            </c:ext>
          </c:extLst>
        </c:ser>
        <c:ser>
          <c:idx val="1"/>
          <c:order val="1"/>
          <c:tx>
            <c:strRef>
              <c:f>'[Grafer historie 2021.xlsx]HVO'!$A$3</c:f>
              <c:strCache>
                <c:ptCount val="1"/>
                <c:pt idx="0">
                  <c:v>Nettstudier bachelor historie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'[Grafer historie 2021.xlsx]HVO'!$B$1:$F$1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'[Grafer historie 2021.xlsx]HVO'!$B$3:$F$3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80</c:v>
                </c:pt>
                <c:pt idx="3">
                  <c:v>46</c:v>
                </c:pt>
                <c:pt idx="4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0F-4C57-8599-C4B19E1E2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5130367"/>
        <c:axId val="1594309151"/>
      </c:areaChart>
      <c:catAx>
        <c:axId val="1055130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4309151"/>
        <c:crosses val="autoZero"/>
        <c:auto val="1"/>
        <c:lblAlgn val="ctr"/>
        <c:lblOffset val="100"/>
        <c:noMultiLvlLbl val="0"/>
      </c:catAx>
      <c:valAx>
        <c:axId val="1594309151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13036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69718096866916157"/>
          <c:y val="0.47506066458673796"/>
          <c:w val="0.30281902800669935"/>
          <c:h val="0.234476013692204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829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829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91A3AD79-024F-41C5-82AF-5BCF87BDB335}" type="datetimeFigureOut">
              <a:rPr lang="nb-NO" smtClean="0"/>
              <a:t>18.06.2021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7"/>
            <a:ext cx="5435600" cy="3910488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6"/>
            <a:ext cx="2944283" cy="498295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8295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778C5C1-967F-4EF4-B6A8-8883D57324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1229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kort gjennomgang – mye data</a:t>
            </a:r>
            <a:r>
              <a:rPr lang="nb-NO" baseline="0" dirty="0"/>
              <a:t> i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1556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620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708">
              <a:defRPr/>
            </a:pPr>
            <a:r>
              <a:rPr lang="nb-NO" sz="1500" dirty="0"/>
              <a:t>Tallene UiO går ut med er også førstevalgssøkere.</a:t>
            </a:r>
          </a:p>
          <a:p>
            <a:pPr defTabSz="955708">
              <a:defRPr/>
            </a:pPr>
            <a:r>
              <a:rPr lang="nb-NO" sz="1500" dirty="0"/>
              <a:t>Førstevalgssøkere er søkere som har studier ved UiO som sitt høyeste prioritet, mest ønsket, og gir en indikasjon på motivasjon for studiene blant nye studenter. </a:t>
            </a:r>
          </a:p>
          <a:p>
            <a:pPr defTabSz="955708">
              <a:defRPr/>
            </a:pPr>
            <a:r>
              <a:rPr lang="nb-NO" sz="1500" dirty="0"/>
              <a:t>Undersøkelser på gjennomføring har vist positiv korrelasjon mellom høy prioritering og gjennomføring på studiet.</a:t>
            </a:r>
          </a:p>
          <a:p>
            <a:pPr defTabSz="955708">
              <a:defRPr/>
            </a:pPr>
            <a:endParaRPr lang="nb-NO" sz="1500" dirty="0"/>
          </a:p>
          <a:p>
            <a:pPr defTabSz="955708">
              <a:defRPr/>
            </a:pP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514493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Vi har 46 søknadsalternativer - 32 bachelortilbud og 17 årsenhetstilbud i</a:t>
            </a:r>
            <a:r>
              <a:rPr lang="nb-NO" sz="1200" baseline="0" dirty="0"/>
              <a:t> 2021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dirty="0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HF har en stabil søkermasse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det er variasjoner i hvilke program som går opp og ned.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11 BA program har nedgang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8 av årsenhetene har nedgang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De fleste program som har nedgang er allikevel over 2019 nivå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7920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708">
              <a:defRPr/>
            </a:pPr>
            <a:r>
              <a:rPr lang="nb-NO" dirty="0"/>
              <a:t>HF har fremdeles flere søkere enn i 2019 med 3598 søkere(førstevalg), 19,8% av </a:t>
            </a:r>
            <a:r>
              <a:rPr lang="nb-NO" dirty="0" err="1"/>
              <a:t>UiOS</a:t>
            </a:r>
            <a:r>
              <a:rPr lang="nb-NO" dirty="0"/>
              <a:t> </a:t>
            </a:r>
            <a:r>
              <a:rPr lang="nb-NO" dirty="0" err="1"/>
              <a:t>førstevalgssøkere</a:t>
            </a:r>
            <a:r>
              <a:rPr lang="nb-NO" dirty="0"/>
              <a:t> i 2019.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079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7150" y="725488"/>
            <a:ext cx="6446838" cy="3627437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r>
              <a:rPr lang="nb-NO" altLang="nb-NO" dirty="0">
                <a:latin typeface="Arial" pitchFamily="34" charset="0"/>
                <a:ea typeface="ヒラギノ角ゴ Pro W3"/>
                <a:cs typeface="ヒラギノ角ゴ Pro W3"/>
              </a:rPr>
              <a:t>Universitetet i Stavanger (nytt tilbud toll-BA 59 søkere pr. plass 5000 søkere)</a:t>
            </a:r>
          </a:p>
          <a:p>
            <a:pPr marL="0" indent="0">
              <a:buFontTx/>
              <a:buNone/>
            </a:pPr>
            <a:r>
              <a:rPr lang="nb-NO" altLang="nb-NO" dirty="0">
                <a:latin typeface="Arial" pitchFamily="34" charset="0"/>
                <a:ea typeface="ヒラギノ角ゴ Pro W3"/>
                <a:cs typeface="ヒラギノ角ゴ Pro W3"/>
              </a:rPr>
              <a:t>samt</a:t>
            </a:r>
          </a:p>
          <a:p>
            <a:pPr marL="0" indent="0">
              <a:buFontTx/>
              <a:buNone/>
            </a:pPr>
            <a:r>
              <a:rPr lang="nb-NO" altLang="nb-NO" dirty="0">
                <a:latin typeface="Arial" pitchFamily="34" charset="0"/>
                <a:ea typeface="ヒラギノ角ゴ Pro W3"/>
                <a:cs typeface="ヒラギノ角ゴ Pro W3"/>
              </a:rPr>
              <a:t>På MEDIEFAG Et nytt tilbud årsstudium kommunikasjon (7,6 førstevalg pr. plass – 30 plasser)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 dirty="0">
                <a:latin typeface="Arial" pitchFamily="34" charset="0"/>
                <a:ea typeface="ヒラギノ角ゴ Pro W3"/>
                <a:cs typeface="ヒラギノ角ゴ Pro W3"/>
              </a:rPr>
              <a:t>Ellers samme situasjon på HISTORIE som på UiO </a:t>
            </a:r>
          </a:p>
          <a:p>
            <a:pPr marL="0" indent="0">
              <a:buFontTx/>
              <a:buNone/>
            </a:pPr>
            <a:r>
              <a:rPr lang="nb-NO" altLang="nb-NO" dirty="0">
                <a:latin typeface="Arial" pitchFamily="34" charset="0"/>
                <a:ea typeface="ヒラギノ角ゴ Pro W3"/>
                <a:cs typeface="ヒラギノ角ゴ Pro W3"/>
              </a:rPr>
              <a:t>ESTETISK ikke relevante program</a:t>
            </a:r>
          </a:p>
          <a:p>
            <a:pPr marL="0" indent="0">
              <a:buFontTx/>
              <a:buNone/>
            </a:pPr>
            <a:r>
              <a:rPr lang="nb-NO" altLang="nb-NO" dirty="0">
                <a:latin typeface="Arial" pitchFamily="34" charset="0"/>
                <a:ea typeface="ヒラギノ角ゴ Pro W3"/>
                <a:cs typeface="ヒラギノ角ゴ Pro W3"/>
              </a:rPr>
              <a:t>HITORIE og SPRÅK samme trend som UiO</a:t>
            </a:r>
          </a:p>
        </p:txBody>
      </p:sp>
    </p:spTree>
    <p:extLst>
      <p:ext uri="{BB962C8B-B14F-4D97-AF65-F5344CB8AC3E}">
        <p14:creationId xmlns:p14="http://schemas.microsoft.com/office/powerpoint/2010/main" val="1253017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5868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2021 Kjønnsfordelingen forandret fra 49% kvinner og 51 % menn – blir det mer likt de andre programmene</a:t>
            </a:r>
            <a:endParaRPr lang="nb-NO" baseline="0" dirty="0"/>
          </a:p>
          <a:p>
            <a:endParaRPr lang="nb-NO" dirty="0"/>
          </a:p>
          <a:p>
            <a:r>
              <a:rPr lang="nb-NO" i="0" dirty="0" err="1"/>
              <a:t>Honours</a:t>
            </a:r>
            <a:r>
              <a:rPr lang="nb-NO" i="0" dirty="0"/>
              <a:t> lingvistikk,</a:t>
            </a:r>
            <a:r>
              <a:rPr lang="nb-NO" i="0" baseline="0" dirty="0"/>
              <a:t> filosofi 92 til 7 plasser i 2019,  64 til 10 </a:t>
            </a:r>
            <a:r>
              <a:rPr lang="nb-NO" i="0" baseline="0" dirty="0" err="1"/>
              <a:t>pl</a:t>
            </a:r>
            <a:r>
              <a:rPr lang="nb-NO" i="0" baseline="0" dirty="0"/>
              <a:t> 2020(økning søkere pr. plass 44%) i 2021 37 pr plass</a:t>
            </a:r>
          </a:p>
          <a:p>
            <a:r>
              <a:rPr lang="nb-NO" i="0" baseline="0" dirty="0" err="1"/>
              <a:t>Honours</a:t>
            </a:r>
            <a:r>
              <a:rPr lang="nb-NO" i="0" baseline="0" dirty="0"/>
              <a:t> musikk vit 15 til 3 (5) snitt 10,7 i 2020. i 2021 13 søkere</a:t>
            </a:r>
          </a:p>
          <a:p>
            <a:endParaRPr lang="nb-NO" i="0" baseline="0" dirty="0"/>
          </a:p>
          <a:p>
            <a:r>
              <a:rPr lang="nb-NO" i="0" baseline="0" dirty="0" err="1"/>
              <a:t>Honoursprogrammet</a:t>
            </a:r>
            <a:r>
              <a:rPr lang="nb-NO" i="0" baseline="0" dirty="0"/>
              <a:t>, Realfag i 2021 4,5 søkere pr plass</a:t>
            </a:r>
          </a:p>
          <a:p>
            <a:r>
              <a:rPr lang="nb-NO" i="0" baseline="0" dirty="0" err="1"/>
              <a:t>Samvit</a:t>
            </a:r>
            <a:r>
              <a:rPr lang="nb-NO" i="0" baseline="0" dirty="0"/>
              <a:t> 14, 5 pr plass</a:t>
            </a:r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412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2020: 2,3 pr plass hhv. 3 BA og 2 </a:t>
            </a:r>
            <a:r>
              <a:rPr lang="nb-NO" b="1" dirty="0" err="1"/>
              <a:t>årsenh</a:t>
            </a:r>
            <a:r>
              <a:rPr lang="nb-NO" b="1" dirty="0"/>
              <a:t>.</a:t>
            </a:r>
          </a:p>
          <a:p>
            <a:r>
              <a:rPr lang="nb-NO" b="1" dirty="0"/>
              <a:t>HF - </a:t>
            </a:r>
            <a:r>
              <a:rPr lang="nb-NO" b="1" dirty="0" err="1"/>
              <a:t>førstevalgssøkere</a:t>
            </a:r>
            <a:r>
              <a:rPr lang="nb-NO" b="1" dirty="0"/>
              <a:t> sml. med 2020 (og tidligere der det relevant)</a:t>
            </a:r>
            <a:endParaRPr lang="en-GB" b="1" dirty="0"/>
          </a:p>
          <a:p>
            <a:pPr lvl="0"/>
            <a:r>
              <a:rPr lang="nb-NO" dirty="0"/>
              <a:t>Nedgang i aldersgruppen 19 og yngre på 21% (UiO ned 11,8%)</a:t>
            </a:r>
            <a:endParaRPr lang="en-GB" dirty="0"/>
          </a:p>
          <a:p>
            <a:pPr lvl="1"/>
            <a:r>
              <a:rPr lang="nb-NO" dirty="0"/>
              <a:t>Husk at FPØ ga oss ekstra stor økning i denne aldersgruppen </a:t>
            </a:r>
            <a:r>
              <a:rPr lang="nb-NO" dirty="0" err="1"/>
              <a:t>ifjor</a:t>
            </a:r>
            <a:endParaRPr lang="en-GB" dirty="0"/>
          </a:p>
          <a:p>
            <a:pPr lvl="1"/>
            <a:r>
              <a:rPr lang="nb-NO" dirty="0"/>
              <a:t>16,7% økning i aldergruppen fra 2019 til 2021 (absolutte tall: 2019 - 3598, 2020 - 4374 i 2021- 4191)</a:t>
            </a:r>
            <a:endParaRPr lang="en-GB" dirty="0"/>
          </a:p>
          <a:p>
            <a:pPr lvl="0"/>
            <a:r>
              <a:rPr lang="nb-NO" dirty="0"/>
              <a:t>Nedgang i aldersgruppen 20-21% på 10,8% (UiO ned 12,5%) </a:t>
            </a:r>
            <a:endParaRPr lang="en-GB" dirty="0"/>
          </a:p>
          <a:p>
            <a:pPr lvl="0"/>
            <a:r>
              <a:rPr lang="nb-NO" dirty="0"/>
              <a:t>Nedgang i aldergruppen 22-25 år -7,8% (UiO ned 11,7%9) </a:t>
            </a:r>
            <a:endParaRPr lang="en-GB" dirty="0"/>
          </a:p>
          <a:p>
            <a:pPr lvl="0"/>
            <a:r>
              <a:rPr lang="nb-NO" dirty="0"/>
              <a:t>Oppgang i alle aldersgrupper over 26 år særlig over 30 år</a:t>
            </a:r>
            <a:endParaRPr lang="en-GB" dirty="0"/>
          </a:p>
          <a:p>
            <a:pPr lvl="0"/>
            <a:r>
              <a:rPr lang="nb-NO" dirty="0"/>
              <a:t>Økning i aldersgruppen 51 år + på rundt 25,5% (UiO helt lik utvikling)</a:t>
            </a:r>
            <a:endParaRPr lang="en-GB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0468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7453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9967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er noen av tilbakemeldinger lærerne gir våre skolebesøkere: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Spennende innhold i den faglige forelesningen. Gøy å høre på en som kan så mye om emnet. 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Begrenset innholdet – det var bra, for det krevde litt å følge med 😊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til å presentere – forklarte begreper som ble brukt.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Hadde en godt gjennomarbeidet presentasjon.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til å svare på spørsmål fra klassen.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Flere trekker fram at det er veldig fint å få høre om hvordan det er å være student – få en «smakebit på studentlivet». Det blir mye fokus på fagene ellers. Deilig å få høre konkret om hvordan det er å være student.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Engelsk: 6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Fransk: 7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Fremmedspråk: 10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Historie: 14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HisFil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5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Medielinja: 2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Norsk: 16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PoMe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Religion: 7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Samf.kun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5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Sosiologi: 1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Spansk: 5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Annet: 6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Vg1:6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Vg2: 20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Vg3: 34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Annet: 4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Ukjent: 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 klasser: 66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 elever: 1387 </a:t>
            </a:r>
            <a:endParaRPr lang="nb-NO" b="0" i="0" dirty="0">
              <a:effectLst/>
            </a:endParaRP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b-NO" b="0" i="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780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Fra </a:t>
            </a:r>
            <a:r>
              <a:rPr lang="en-US" b="1" dirty="0" err="1"/>
              <a:t>UiOs</a:t>
            </a:r>
            <a:r>
              <a:rPr lang="en-US" b="1" dirty="0"/>
              <a:t> </a:t>
            </a:r>
            <a:r>
              <a:rPr lang="en-US" b="1" dirty="0" err="1"/>
              <a:t>Søkerundersøkelse</a:t>
            </a:r>
            <a:endParaRPr lang="en-US" b="1" dirty="0"/>
          </a:p>
          <a:p>
            <a:r>
              <a:rPr lang="en-US" sz="1400" dirty="0" err="1"/>
              <a:t>Undersøkelse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er </a:t>
            </a:r>
            <a:r>
              <a:rPr lang="en-US" sz="1400" dirty="0" err="1"/>
              <a:t>gjort</a:t>
            </a:r>
            <a:r>
              <a:rPr lang="en-US" sz="1400" dirty="0"/>
              <a:t> </a:t>
            </a:r>
            <a:r>
              <a:rPr lang="en-US" sz="1400" dirty="0" err="1"/>
              <a:t>jevnlig</a:t>
            </a:r>
            <a:r>
              <a:rPr lang="en-US" sz="1400" dirty="0"/>
              <a:t> </a:t>
            </a:r>
            <a:r>
              <a:rPr lang="en-US" sz="1400" dirty="0" err="1"/>
              <a:t>siden</a:t>
            </a:r>
            <a:r>
              <a:rPr lang="en-US" sz="1400" dirty="0"/>
              <a:t> 1999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uten</a:t>
            </a:r>
            <a:r>
              <a:rPr lang="en-US" sz="1400" dirty="0"/>
              <a:t> </a:t>
            </a:r>
            <a:r>
              <a:rPr lang="en-US" sz="1400" dirty="0" err="1"/>
              <a:t>unntak</a:t>
            </a:r>
            <a:r>
              <a:rPr lang="en-US" sz="1400" dirty="0"/>
              <a:t> </a:t>
            </a:r>
            <a:r>
              <a:rPr lang="en-US" sz="1400" dirty="0" err="1"/>
              <a:t>hvert</a:t>
            </a:r>
            <a:r>
              <a:rPr lang="en-US" sz="1400" dirty="0"/>
              <a:t> </a:t>
            </a:r>
            <a:r>
              <a:rPr lang="en-US" sz="1400" dirty="0" err="1"/>
              <a:t>år</a:t>
            </a:r>
            <a:r>
              <a:rPr lang="en-US" sz="1400" dirty="0"/>
              <a:t> </a:t>
            </a:r>
            <a:r>
              <a:rPr lang="en-US" sz="1400" dirty="0" err="1"/>
              <a:t>siden</a:t>
            </a:r>
            <a:r>
              <a:rPr lang="en-US" sz="1400" dirty="0"/>
              <a:t> 2009.</a:t>
            </a:r>
            <a:r>
              <a:rPr lang="nb-NO" sz="1400" dirty="0"/>
              <a:t> </a:t>
            </a:r>
          </a:p>
          <a:p>
            <a:r>
              <a:rPr lang="nb-NO" sz="1400" dirty="0"/>
              <a:t>Sendes ut til søkere under 26 år med Universitetet i Oslo blant ett av sine fem første valg på prioriteringslisten i søknaden til Samordna opptak. </a:t>
            </a:r>
          </a:p>
          <a:p>
            <a:endParaRPr lang="en-US" dirty="0"/>
          </a:p>
          <a:p>
            <a:r>
              <a:rPr lang="en-US" dirty="0" err="1"/>
              <a:t>Skolebesøk</a:t>
            </a:r>
            <a:r>
              <a:rPr lang="en-US" dirty="0"/>
              <a:t> </a:t>
            </a:r>
            <a:r>
              <a:rPr lang="en-US" dirty="0" err="1"/>
              <a:t>falt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ca 30 </a:t>
            </a:r>
            <a:r>
              <a:rPr lang="en-US" dirty="0" err="1"/>
              <a:t>til</a:t>
            </a:r>
            <a:r>
              <a:rPr lang="en-US" dirty="0"/>
              <a:t> 9 </a:t>
            </a:r>
            <a:r>
              <a:rPr lang="en-US" dirty="0" err="1"/>
              <a:t>prosent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–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uventet</a:t>
            </a:r>
            <a:r>
              <a:rPr lang="en-US" dirty="0"/>
              <a:t>.</a:t>
            </a:r>
          </a:p>
          <a:p>
            <a:r>
              <a:rPr lang="en-US" dirty="0"/>
              <a:t>40% </a:t>
            </a:r>
            <a:r>
              <a:rPr lang="en-US" dirty="0" err="1"/>
              <a:t>ønsker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Instagram </a:t>
            </a:r>
          </a:p>
          <a:p>
            <a:r>
              <a:rPr lang="en-US" dirty="0"/>
              <a:t>Utdanning.no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plass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listen av </a:t>
            </a:r>
            <a:r>
              <a:rPr lang="en-US" dirty="0" err="1"/>
              <a:t>informasjonskilder</a:t>
            </a:r>
            <a:endParaRPr lang="en-US" dirty="0"/>
          </a:p>
          <a:p>
            <a:r>
              <a:rPr lang="nb-NO" sz="1200" dirty="0"/>
              <a:t>Blant de som ikke har studieprogrammer ved UiO som første prioritet er de viktigste årsakene til dette at de ønsker å studere et annet sted enn i Oslo, at UiO ikke tilbyr studieprogrammet de ønsker å studere, og at det er vanskelig/dyrt å få bolig i Oslo.</a:t>
            </a:r>
          </a:p>
          <a:p>
            <a:r>
              <a:rPr lang="nb-NO" sz="1200" dirty="0"/>
              <a:t>UiO rangeres høyest av norske universiteter på 6 av de 9 forholdene søkerne er bedt om å vurdere: kvaliteten på utdanningen, mulighetene for å få en jobb innenfor det fagfeltet som man har studert, mulighetene for å få en interessant jobb etter studiene, hvor dyktig foreleserne er til å formidle sine kunnskaper, utvekslingsmuligheter, og evnen til å markedsføre seg og informere om sin virksomhet.</a:t>
            </a:r>
          </a:p>
          <a:p>
            <a:r>
              <a:rPr lang="nb-NO" sz="1200" dirty="0"/>
              <a:t>NTNU rangeres høyest på de siste 3: kvaliteten på forskningen, mulighetene for å få en godt betalt jobb etter studiene, og det sosiale miljøet og muligheten til å bli kjent med andre studenter.</a:t>
            </a:r>
          </a:p>
          <a:p>
            <a:r>
              <a:rPr lang="nb-NO" sz="1200" dirty="0"/>
              <a:t>51 prosent av søkerne har lagt merke til informasjon, omtale, reklame eller lignende fra UiO i år. Dette er flere enn for de andre universitetene og høyskolene.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720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/>
              <a:t>UiO rangeres høyest av norske universiteter på 6 av de 9 forholdene søkerne er bedt om å vurdere: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kvaliteten på utdanningen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mulighetene for å få en jobb innenfor det fagfeltet som man har studert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mulighetene for å få en interessant jobb etter studiene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hvor dyktig foreleserne er til å formidle sine kunnskaper, utvekslingsmuligheter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dirty="0"/>
              <a:t>evnen til å markedsføre seg og informere om sin virksomhet. (51 prosent av søkerne har lagt merke til informasjon, omtale, reklame eller lignende fra UiO i år. Dette er flere enn for de andre universitetene og høyskolene.)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r>
              <a:rPr lang="nb-NO" sz="1200" dirty="0"/>
              <a:t>NTNU rangeres høyest på de siste 3: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kvaliteten på forskningen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mulighetene for å få en godt betalt jobb etter studiene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det sosiale miljøet og muligheten til å bli kjent med andre studenter.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612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tilgangen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SODA – </a:t>
            </a:r>
            <a:r>
              <a:rPr lang="en-US" dirty="0" err="1"/>
              <a:t>Samordan</a:t>
            </a:r>
            <a:r>
              <a:rPr lang="en-US" dirty="0"/>
              <a:t> </a:t>
            </a:r>
            <a:r>
              <a:rPr lang="en-US" dirty="0" err="1"/>
              <a:t>opptaks</a:t>
            </a:r>
            <a:r>
              <a:rPr lang="en-US" dirty="0"/>
              <a:t> database,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 se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søkertall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læresteder</a:t>
            </a:r>
            <a:r>
              <a:rPr lang="en-US" dirty="0"/>
              <a:t> vi </a:t>
            </a:r>
            <a:r>
              <a:rPr lang="en-US" dirty="0" err="1"/>
              <a:t>konkurrerer</a:t>
            </a:r>
            <a:r>
              <a:rPr lang="en-US" dirty="0"/>
              <a:t> med.</a:t>
            </a:r>
          </a:p>
          <a:p>
            <a:r>
              <a:rPr lang="en-US" sz="1200" dirty="0" err="1"/>
              <a:t>Ved</a:t>
            </a:r>
            <a:r>
              <a:rPr lang="en-US" sz="1200" dirty="0"/>
              <a:t> å se </a:t>
            </a:r>
            <a:r>
              <a:rPr lang="en-US" sz="1200" dirty="0" err="1"/>
              <a:t>nærmere</a:t>
            </a:r>
            <a:r>
              <a:rPr lang="en-US" sz="1200" dirty="0"/>
              <a:t> </a:t>
            </a:r>
            <a:r>
              <a:rPr lang="en-US" sz="1200" dirty="0" err="1"/>
              <a:t>på</a:t>
            </a:r>
            <a:r>
              <a:rPr lang="en-US" sz="1200" dirty="0"/>
              <a:t> program </a:t>
            </a:r>
            <a:r>
              <a:rPr lang="en-US" sz="1200" dirty="0" err="1"/>
              <a:t>knyttet</a:t>
            </a:r>
            <a:r>
              <a:rPr lang="en-US" sz="1200" dirty="0"/>
              <a:t> </a:t>
            </a:r>
            <a:r>
              <a:rPr lang="en-US" sz="1200" dirty="0" err="1"/>
              <a:t>til</a:t>
            </a:r>
            <a:r>
              <a:rPr lang="en-US" sz="1200" dirty="0"/>
              <a:t> </a:t>
            </a:r>
            <a:r>
              <a:rPr lang="en-US" sz="1200" dirty="0" err="1"/>
              <a:t>søkekategorien</a:t>
            </a:r>
            <a:r>
              <a:rPr lang="en-US" sz="1200" dirty="0"/>
              <a:t> </a:t>
            </a:r>
            <a:r>
              <a:rPr lang="en-US" sz="1200" dirty="0" err="1"/>
              <a:t>historie</a:t>
            </a:r>
            <a:r>
              <a:rPr lang="en-US" sz="1200" dirty="0"/>
              <a:t> ser vi </a:t>
            </a:r>
            <a:r>
              <a:rPr lang="en-US" sz="1200" dirty="0" err="1"/>
              <a:t>noen</a:t>
            </a:r>
            <a:r>
              <a:rPr lang="en-US" sz="1200" dirty="0"/>
              <a:t> </a:t>
            </a:r>
            <a:r>
              <a:rPr lang="en-US" sz="1200" dirty="0" err="1"/>
              <a:t>interessante</a:t>
            </a:r>
            <a:r>
              <a:rPr lang="en-US" sz="1200" dirty="0"/>
              <a:t> trek:</a:t>
            </a:r>
          </a:p>
          <a:p>
            <a:r>
              <a:rPr lang="en-US" sz="1200" dirty="0" err="1"/>
              <a:t>Både</a:t>
            </a:r>
            <a:r>
              <a:rPr lang="en-US" sz="1200" dirty="0"/>
              <a:t> HVL </a:t>
            </a:r>
            <a:r>
              <a:rPr lang="en-US" sz="1200" dirty="0" err="1"/>
              <a:t>og</a:t>
            </a:r>
            <a:r>
              <a:rPr lang="en-US" sz="1200" dirty="0"/>
              <a:t> HVO </a:t>
            </a:r>
            <a:r>
              <a:rPr lang="en-US" sz="1200" dirty="0" err="1"/>
              <a:t>tilbyr</a:t>
            </a:r>
            <a:r>
              <a:rPr lang="en-US" sz="1200" dirty="0"/>
              <a:t> </a:t>
            </a:r>
            <a:r>
              <a:rPr lang="en-US" sz="1200" dirty="0" err="1"/>
              <a:t>nettstudier</a:t>
            </a:r>
            <a:r>
              <a:rPr lang="en-US" sz="1200" dirty="0"/>
              <a:t> for </a:t>
            </a:r>
            <a:r>
              <a:rPr lang="en-US" sz="1200" dirty="0" err="1"/>
              <a:t>en</a:t>
            </a:r>
            <a:r>
              <a:rPr lang="en-US" sz="1200" dirty="0"/>
              <a:t> BA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historie</a:t>
            </a:r>
            <a:r>
              <a:rPr lang="en-US" sz="1200" dirty="0"/>
              <a:t>. </a:t>
            </a:r>
            <a:r>
              <a:rPr lang="en-US" sz="1200" dirty="0" err="1"/>
              <a:t>Begge</a:t>
            </a:r>
            <a:r>
              <a:rPr lang="en-US" sz="1200" dirty="0"/>
              <a:t> </a:t>
            </a:r>
            <a:r>
              <a:rPr lang="en-US" sz="1200" dirty="0" err="1"/>
              <a:t>programmene</a:t>
            </a:r>
            <a:r>
              <a:rPr lang="en-US" sz="1200" dirty="0"/>
              <a:t> har </a:t>
            </a:r>
            <a:r>
              <a:rPr lang="en-US" sz="1200" dirty="0" err="1"/>
              <a:t>vesentlig</a:t>
            </a:r>
            <a:r>
              <a:rPr lang="en-US" sz="1200" dirty="0"/>
              <a:t> </a:t>
            </a:r>
            <a:r>
              <a:rPr lang="en-US" sz="1200" dirty="0" err="1"/>
              <a:t>flere</a:t>
            </a:r>
            <a:r>
              <a:rPr lang="en-US" sz="1200" dirty="0"/>
              <a:t> </a:t>
            </a:r>
            <a:r>
              <a:rPr lang="en-US" sz="1200" dirty="0" err="1"/>
              <a:t>søkere</a:t>
            </a:r>
            <a:r>
              <a:rPr lang="en-US" sz="1200" dirty="0"/>
              <a:t>, </a:t>
            </a:r>
            <a:r>
              <a:rPr lang="en-US" sz="1200" dirty="0" err="1"/>
              <a:t>også</a:t>
            </a:r>
            <a:r>
              <a:rPr lang="en-US" sz="1200" dirty="0"/>
              <a:t> </a:t>
            </a:r>
            <a:r>
              <a:rPr lang="en-US" sz="1200" dirty="0" err="1"/>
              <a:t>kvalifiserte</a:t>
            </a:r>
            <a:r>
              <a:rPr lang="en-US" sz="1200" dirty="0"/>
              <a:t> </a:t>
            </a:r>
            <a:r>
              <a:rPr lang="en-US" sz="1200" dirty="0" err="1"/>
              <a:t>og</a:t>
            </a:r>
            <a:r>
              <a:rPr lang="en-US" sz="1200" dirty="0"/>
              <a:t> </a:t>
            </a:r>
            <a:r>
              <a:rPr lang="en-US" sz="1200" dirty="0" err="1"/>
              <a:t>førstefvalgssøkere</a:t>
            </a:r>
            <a:r>
              <a:rPr lang="en-US" sz="1200" dirty="0"/>
              <a:t>, </a:t>
            </a:r>
            <a:r>
              <a:rPr lang="en-US" sz="1200" dirty="0" err="1"/>
              <a:t>enn</a:t>
            </a:r>
            <a:r>
              <a:rPr lang="en-US" sz="1200" dirty="0"/>
              <a:t> </a:t>
            </a:r>
            <a:r>
              <a:rPr lang="en-US" sz="1200" dirty="0" err="1"/>
              <a:t>ikkenettstudiumsvarianten</a:t>
            </a:r>
            <a:endParaRPr lang="en-US" sz="1200" dirty="0"/>
          </a:p>
          <a:p>
            <a:r>
              <a:rPr lang="nb-NO" sz="1200" dirty="0"/>
              <a:t>USN har ett nettbasert studium i denne kategorien ; Idehistorie som har hatt oppgang i kvalifiserte søkere de to siste årene (se </a:t>
            </a:r>
            <a:r>
              <a:rPr lang="nb-NO" sz="1200" dirty="0" err="1"/>
              <a:t>excel</a:t>
            </a:r>
            <a:r>
              <a:rPr lang="nb-NO" sz="1200" dirty="0"/>
              <a:t> USN)</a:t>
            </a:r>
          </a:p>
          <a:p>
            <a:r>
              <a:rPr lang="en-US" dirty="0" err="1"/>
              <a:t>Personlig</a:t>
            </a:r>
            <a:r>
              <a:rPr lang="en-US" dirty="0"/>
              <a:t> interesse er </a:t>
            </a:r>
            <a:r>
              <a:rPr lang="en-US" dirty="0" err="1"/>
              <a:t>viktigst</a:t>
            </a:r>
            <a:r>
              <a:rPr lang="en-US" dirty="0"/>
              <a:t> for </a:t>
            </a:r>
            <a:r>
              <a:rPr lang="en-US" dirty="0" err="1"/>
              <a:t>valg</a:t>
            </a:r>
            <a:r>
              <a:rPr lang="en-US" dirty="0"/>
              <a:t> av stadium (</a:t>
            </a:r>
            <a:r>
              <a:rPr lang="en-US" dirty="0" err="1"/>
              <a:t>Søkerund</a:t>
            </a:r>
            <a:r>
              <a:rPr lang="en-US" dirty="0"/>
              <a:t>. 2021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tidligere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sz="1400" dirty="0" err="1"/>
              <a:t>Søkerundersøkelse</a:t>
            </a:r>
            <a:r>
              <a:rPr lang="en-US" sz="1400" dirty="0"/>
              <a:t> </a:t>
            </a:r>
            <a:r>
              <a:rPr lang="en-US" sz="1400" dirty="0" err="1"/>
              <a:t>gjennomført</a:t>
            </a:r>
            <a:r>
              <a:rPr lang="en-US" sz="1400" dirty="0"/>
              <a:t> </a:t>
            </a:r>
            <a:r>
              <a:rPr lang="en-US" sz="1400" dirty="0" err="1"/>
              <a:t>årlig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2003 </a:t>
            </a:r>
            <a:r>
              <a:rPr lang="en-US" sz="1400" dirty="0" err="1"/>
              <a:t>blant</a:t>
            </a:r>
            <a:r>
              <a:rPr lang="en-US" sz="1400" dirty="0"/>
              <a:t> </a:t>
            </a:r>
            <a:r>
              <a:rPr lang="en-US" sz="1400" dirty="0" err="1"/>
              <a:t>våre</a:t>
            </a:r>
            <a:r>
              <a:rPr lang="en-US" sz="1400" dirty="0"/>
              <a:t> </a:t>
            </a:r>
            <a:r>
              <a:rPr lang="en-US" sz="1400" dirty="0" err="1"/>
              <a:t>søkere</a:t>
            </a:r>
            <a:r>
              <a:rPr lang="en-US" sz="1400" dirty="0"/>
              <a:t> </a:t>
            </a:r>
            <a:r>
              <a:rPr lang="en-US" sz="1400" dirty="0" err="1"/>
              <a:t>UiO</a:t>
            </a:r>
            <a:r>
              <a:rPr lang="en-US" sz="1400" dirty="0"/>
              <a:t> </a:t>
            </a:r>
            <a:r>
              <a:rPr lang="en-US" sz="1400" dirty="0" err="1"/>
              <a:t>blant</a:t>
            </a:r>
            <a:r>
              <a:rPr lang="en-US" sz="1400" dirty="0"/>
              <a:t> sine 5</a:t>
            </a:r>
          </a:p>
          <a:p>
            <a:r>
              <a:rPr lang="en-US" sz="1400" dirty="0" err="1"/>
              <a:t>Nettsidene</a:t>
            </a:r>
            <a:r>
              <a:rPr lang="en-US" sz="1400" dirty="0"/>
              <a:t> er </a:t>
            </a:r>
            <a:r>
              <a:rPr lang="en-US" sz="1400" dirty="0" err="1"/>
              <a:t>sammen</a:t>
            </a:r>
            <a:r>
              <a:rPr lang="en-US" sz="1400" dirty="0"/>
              <a:t> med </a:t>
            </a:r>
            <a:r>
              <a:rPr lang="en-US" sz="1400" dirty="0" err="1"/>
              <a:t>møte</a:t>
            </a:r>
            <a:r>
              <a:rPr lang="en-US" sz="1400" dirty="0"/>
              <a:t> med </a:t>
            </a:r>
            <a:r>
              <a:rPr lang="en-US" sz="1400" dirty="0" err="1"/>
              <a:t>studenter</a:t>
            </a:r>
            <a:r>
              <a:rPr lang="en-US" sz="1400" dirty="0"/>
              <a:t> det </a:t>
            </a:r>
            <a:r>
              <a:rPr lang="en-US" sz="1400" dirty="0" err="1"/>
              <a:t>søkerne</a:t>
            </a:r>
            <a:r>
              <a:rPr lang="en-US" sz="1400" dirty="0"/>
              <a:t> </a:t>
            </a:r>
            <a:r>
              <a:rPr lang="en-US" sz="1400" dirty="0" err="1"/>
              <a:t>sier</a:t>
            </a:r>
            <a:r>
              <a:rPr lang="en-US" sz="1400" dirty="0"/>
              <a:t> er </a:t>
            </a:r>
            <a:r>
              <a:rPr lang="en-US" sz="1400" dirty="0" err="1"/>
              <a:t>noe</a:t>
            </a:r>
            <a:r>
              <a:rPr lang="en-US" sz="1400" dirty="0"/>
              <a:t> av det </a:t>
            </a:r>
            <a:r>
              <a:rPr lang="en-US" sz="1400" dirty="0" err="1"/>
              <a:t>viktigste</a:t>
            </a:r>
            <a:endParaRPr lang="en-US" sz="1400" dirty="0"/>
          </a:p>
          <a:p>
            <a:r>
              <a:rPr lang="en-US" sz="1400" dirty="0"/>
              <a:t>Ny design </a:t>
            </a:r>
            <a:r>
              <a:rPr lang="en-US" sz="1400" dirty="0" err="1"/>
              <a:t>gitt</a:t>
            </a:r>
            <a:r>
              <a:rPr lang="en-US" sz="1400" dirty="0"/>
              <a:t> </a:t>
            </a:r>
            <a:r>
              <a:rPr lang="en-US" sz="1400" dirty="0" err="1"/>
              <a:t>oss</a:t>
            </a:r>
            <a:r>
              <a:rPr lang="en-US" sz="1400" dirty="0"/>
              <a:t> </a:t>
            </a:r>
            <a:r>
              <a:rPr lang="en-US" sz="1400" dirty="0" err="1"/>
              <a:t>muligheter</a:t>
            </a:r>
            <a:endParaRPr lang="en-US" sz="1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9985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HVL </a:t>
            </a:r>
            <a:r>
              <a:rPr lang="en-US" dirty="0" err="1"/>
              <a:t>startet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nettsudier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2020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årsstudier</a:t>
            </a:r>
            <a:r>
              <a:rPr lang="en-US" dirty="0"/>
              <a:t>/</a:t>
            </a:r>
            <a:r>
              <a:rPr lang="en-US" dirty="0" err="1"/>
              <a:t>årsenhet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bachelor. </a:t>
            </a:r>
            <a:r>
              <a:rPr lang="en-US" dirty="0" err="1"/>
              <a:t>Som</a:t>
            </a:r>
            <a:r>
              <a:rPr lang="en-US" dirty="0"/>
              <a:t> vi ser er det </a:t>
            </a:r>
            <a:r>
              <a:rPr lang="en-US" dirty="0" err="1"/>
              <a:t>stor</a:t>
            </a:r>
            <a:r>
              <a:rPr lang="en-US" dirty="0"/>
              <a:t> interesse </a:t>
            </a:r>
            <a:r>
              <a:rPr lang="en-US" dirty="0" err="1"/>
              <a:t>særlig</a:t>
            </a:r>
            <a:r>
              <a:rPr lang="en-US" dirty="0"/>
              <a:t> for </a:t>
            </a:r>
            <a:r>
              <a:rPr lang="en-US" dirty="0" err="1"/>
              <a:t>nettstudier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årsenheten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de har 85 </a:t>
            </a:r>
            <a:r>
              <a:rPr lang="en-US" dirty="0" err="1"/>
              <a:t>kvalifiserte</a:t>
            </a:r>
            <a:r>
              <a:rPr lang="en-US" dirty="0"/>
              <a:t> </a:t>
            </a:r>
            <a:r>
              <a:rPr lang="en-US" dirty="0" err="1"/>
              <a:t>søkere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nettstudiene</a:t>
            </a:r>
            <a:r>
              <a:rPr lang="en-US" dirty="0"/>
              <a:t> mot 20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ordiner</a:t>
            </a:r>
            <a:r>
              <a:rPr lang="en-US" dirty="0"/>
              <a:t> </a:t>
            </a:r>
            <a:r>
              <a:rPr lang="en-US" dirty="0" err="1"/>
              <a:t>årsenhet</a:t>
            </a:r>
            <a:r>
              <a:rPr lang="en-US" dirty="0"/>
              <a:t>. </a:t>
            </a:r>
          </a:p>
          <a:p>
            <a:r>
              <a:rPr lang="en-US" dirty="0" err="1"/>
              <a:t>Også</a:t>
            </a:r>
            <a:r>
              <a:rPr lang="en-US" dirty="0"/>
              <a:t> bachelor </a:t>
            </a:r>
            <a:r>
              <a:rPr lang="en-US" dirty="0" err="1"/>
              <a:t>nettstudier</a:t>
            </a:r>
            <a:r>
              <a:rPr lang="en-US" dirty="0"/>
              <a:t> </a:t>
            </a:r>
            <a:r>
              <a:rPr lang="en-US" dirty="0" err="1"/>
              <a:t>gir</a:t>
            </a:r>
            <a:r>
              <a:rPr lang="en-US" dirty="0"/>
              <a:t> dem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grundig</a:t>
            </a:r>
            <a:r>
              <a:rPr lang="en-US" dirty="0"/>
              <a:t> </a:t>
            </a:r>
            <a:r>
              <a:rPr lang="en-US" dirty="0" err="1"/>
              <a:t>økning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kvalifiserte</a:t>
            </a:r>
            <a:r>
              <a:rPr lang="en-US" dirty="0"/>
              <a:t> </a:t>
            </a:r>
            <a:r>
              <a:rPr lang="en-US" dirty="0" err="1"/>
              <a:t>søkere</a:t>
            </a:r>
            <a:r>
              <a:rPr lang="en-US" dirty="0"/>
              <a:t>: 32 </a:t>
            </a:r>
            <a:r>
              <a:rPr lang="en-US" dirty="0" err="1"/>
              <a:t>søkere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nettvarianten</a:t>
            </a:r>
            <a:r>
              <a:rPr lang="en-US" dirty="0"/>
              <a:t> mot 15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ordinær</a:t>
            </a:r>
            <a:r>
              <a:rPr lang="en-US" dirty="0"/>
              <a:t>.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skrev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er </a:t>
            </a: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, men </a:t>
            </a:r>
            <a:r>
              <a:rPr lang="en-US" dirty="0" err="1"/>
              <a:t>allikevel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tydelig</a:t>
            </a:r>
            <a:r>
              <a:rPr lang="en-US" dirty="0"/>
              <a:t> </a:t>
            </a:r>
            <a:r>
              <a:rPr lang="en-US" dirty="0" err="1"/>
              <a:t>økning</a:t>
            </a:r>
            <a:r>
              <a:rPr lang="en-US" dirty="0"/>
              <a:t> I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søkermasse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771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HVO </a:t>
            </a:r>
            <a:r>
              <a:rPr lang="en-US" dirty="0" err="1"/>
              <a:t>startet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nettstudier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2020, men bare </a:t>
            </a:r>
            <a:r>
              <a:rPr lang="en-US" dirty="0" err="1"/>
              <a:t>på</a:t>
            </a:r>
            <a:r>
              <a:rPr lang="en-US" dirty="0"/>
              <a:t> bachelor. De har 67 </a:t>
            </a:r>
            <a:r>
              <a:rPr lang="en-US" dirty="0" err="1"/>
              <a:t>kvalifiserte</a:t>
            </a:r>
            <a:r>
              <a:rPr lang="en-US" dirty="0"/>
              <a:t> </a:t>
            </a:r>
            <a:r>
              <a:rPr lang="en-US" dirty="0" err="1"/>
              <a:t>søkere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nettstudier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bachelor mot 22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ordinær</a:t>
            </a:r>
            <a:r>
              <a:rPr lang="en-US" dirty="0"/>
              <a:t> bachelor.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146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Spm</a:t>
            </a:r>
            <a:r>
              <a:rPr lang="en-US" dirty="0"/>
              <a:t>.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søkerundersøkelsen</a:t>
            </a:r>
            <a:r>
              <a:rPr lang="en-US" dirty="0"/>
              <a:t> er “</a:t>
            </a:r>
            <a:r>
              <a:rPr lang="en-US" dirty="0" err="1"/>
              <a:t>godt</a:t>
            </a:r>
            <a:r>
              <a:rPr lang="en-US" dirty="0"/>
              <a:t> </a:t>
            </a:r>
            <a:r>
              <a:rPr lang="en-US" dirty="0" err="1"/>
              <a:t>betalt</a:t>
            </a:r>
            <a:r>
              <a:rPr lang="en-US" dirty="0"/>
              <a:t> </a:t>
            </a:r>
            <a:r>
              <a:rPr lang="en-US" dirty="0" err="1"/>
              <a:t>jobb</a:t>
            </a:r>
            <a:r>
              <a:rPr lang="en-US" dirty="0"/>
              <a:t>”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forklare</a:t>
            </a:r>
            <a:r>
              <a:rPr lang="en-US" dirty="0"/>
              <a:t> </a:t>
            </a:r>
            <a:r>
              <a:rPr lang="en-US" dirty="0" err="1"/>
              <a:t>hvorfor</a:t>
            </a:r>
            <a:r>
              <a:rPr lang="en-US" dirty="0"/>
              <a:t> NTNU scorer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– man </a:t>
            </a:r>
            <a:r>
              <a:rPr lang="en-US" dirty="0" err="1"/>
              <a:t>assosiere</a:t>
            </a:r>
            <a:r>
              <a:rPr lang="en-US" dirty="0"/>
              <a:t> </a:t>
            </a:r>
            <a:r>
              <a:rPr lang="en-US" dirty="0" err="1"/>
              <a:t>ingeniør</a:t>
            </a:r>
            <a:r>
              <a:rPr lang="en-US" dirty="0"/>
              <a:t> /</a:t>
            </a:r>
            <a:r>
              <a:rPr lang="en-US" dirty="0" err="1"/>
              <a:t>arkitek</a:t>
            </a:r>
            <a:r>
              <a:rPr lang="en-US" dirty="0"/>
              <a:t> </a:t>
            </a:r>
            <a:r>
              <a:rPr lang="en-US" dirty="0" err="1"/>
              <a:t>o.lign</a:t>
            </a:r>
            <a:r>
              <a:rPr lang="en-US" dirty="0"/>
              <a:t> med </a:t>
            </a:r>
            <a:r>
              <a:rPr lang="en-US" dirty="0" err="1"/>
              <a:t>høyt</a:t>
            </a:r>
            <a:r>
              <a:rPr lang="en-US" dirty="0"/>
              <a:t> </a:t>
            </a:r>
            <a:r>
              <a:rPr lang="en-US" dirty="0" err="1"/>
              <a:t>betalte</a:t>
            </a:r>
            <a:r>
              <a:rPr lang="en-US"/>
              <a:t> jobber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115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/>
              <a:t>Nettsidene</a:t>
            </a:r>
            <a:r>
              <a:rPr lang="en-US" sz="1400" dirty="0"/>
              <a:t> er </a:t>
            </a:r>
            <a:r>
              <a:rPr lang="en-US" sz="1400" dirty="0" err="1"/>
              <a:t>sammen</a:t>
            </a:r>
            <a:r>
              <a:rPr lang="en-US" sz="1400" dirty="0"/>
              <a:t> med </a:t>
            </a:r>
            <a:r>
              <a:rPr lang="en-US" sz="1400" dirty="0" err="1"/>
              <a:t>møte</a:t>
            </a:r>
            <a:r>
              <a:rPr lang="en-US" sz="1400" dirty="0"/>
              <a:t> med </a:t>
            </a:r>
            <a:r>
              <a:rPr lang="en-US" sz="1400" dirty="0" err="1"/>
              <a:t>studenter</a:t>
            </a:r>
            <a:r>
              <a:rPr lang="en-US" sz="1400" dirty="0"/>
              <a:t> det </a:t>
            </a:r>
            <a:r>
              <a:rPr lang="en-US" sz="1400" dirty="0" err="1"/>
              <a:t>søkerne</a:t>
            </a:r>
            <a:r>
              <a:rPr lang="en-US" sz="1400" dirty="0"/>
              <a:t> </a:t>
            </a:r>
            <a:r>
              <a:rPr lang="en-US" sz="1400" dirty="0" err="1"/>
              <a:t>sier</a:t>
            </a:r>
            <a:r>
              <a:rPr lang="en-US" sz="1400" dirty="0"/>
              <a:t> de er </a:t>
            </a:r>
            <a:r>
              <a:rPr lang="en-US" sz="1400" dirty="0" err="1"/>
              <a:t>viktig</a:t>
            </a:r>
            <a:r>
              <a:rPr lang="en-US" sz="1400" dirty="0"/>
              <a:t> I </a:t>
            </a:r>
            <a:r>
              <a:rPr lang="en-US" sz="1400" dirty="0" err="1"/>
              <a:t>valg</a:t>
            </a:r>
            <a:r>
              <a:rPr lang="en-US" sz="1400" dirty="0"/>
              <a:t> av stadium.</a:t>
            </a:r>
          </a:p>
          <a:p>
            <a:r>
              <a:rPr lang="en-US" sz="1400" dirty="0"/>
              <a:t>Ny design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nettsidene</a:t>
            </a:r>
            <a:r>
              <a:rPr lang="en-US" sz="1400" dirty="0"/>
              <a:t> ha </a:t>
            </a:r>
            <a:r>
              <a:rPr lang="en-US" sz="1400" dirty="0" err="1"/>
              <a:t>gitt</a:t>
            </a:r>
            <a:r>
              <a:rPr lang="en-US" sz="1400" dirty="0"/>
              <a:t> </a:t>
            </a:r>
            <a:r>
              <a:rPr lang="en-US" sz="1400" dirty="0" err="1"/>
              <a:t>oss</a:t>
            </a:r>
            <a:r>
              <a:rPr lang="en-US" sz="1400" dirty="0"/>
              <a:t> nye </a:t>
            </a:r>
            <a:r>
              <a:rPr lang="en-US" sz="1400" dirty="0" err="1"/>
              <a:t>muligheter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Jobbe</a:t>
            </a:r>
            <a:r>
              <a:rPr lang="en-US" sz="1400" dirty="0"/>
              <a:t> med </a:t>
            </a:r>
            <a:r>
              <a:rPr lang="en-US" sz="1400" dirty="0" err="1"/>
              <a:t>tekstene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nettsiden</a:t>
            </a:r>
            <a:r>
              <a:rPr lang="en-US" sz="1400" dirty="0"/>
              <a:t> </a:t>
            </a:r>
            <a:r>
              <a:rPr lang="en-US" sz="1400" dirty="0" err="1"/>
              <a:t>så</a:t>
            </a:r>
            <a:r>
              <a:rPr lang="en-US" sz="1400" dirty="0"/>
              <a:t> </a:t>
            </a:r>
            <a:r>
              <a:rPr lang="en-US" sz="1400" dirty="0" err="1"/>
              <a:t>søkerne</a:t>
            </a:r>
            <a:r>
              <a:rPr lang="en-US" sz="1400" dirty="0"/>
              <a:t> </a:t>
            </a:r>
            <a:r>
              <a:rPr lang="en-US" sz="1400" dirty="0" err="1"/>
              <a:t>finner</a:t>
            </a:r>
            <a:r>
              <a:rPr lang="en-US" sz="1400" dirty="0"/>
              <a:t> </a:t>
            </a:r>
            <a:r>
              <a:rPr lang="en-US" sz="1400" dirty="0" err="1"/>
              <a:t>svar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det de lurer </a:t>
            </a:r>
            <a:r>
              <a:rPr lang="en-US" sz="1400" dirty="0" err="1"/>
              <a:t>på</a:t>
            </a:r>
            <a:r>
              <a:rPr lang="en-US" sz="1400" dirty="0"/>
              <a:t> (</a:t>
            </a:r>
            <a:r>
              <a:rPr lang="en-US" sz="1400" dirty="0" err="1"/>
              <a:t>søkerundersøkelsen</a:t>
            </a:r>
            <a:endParaRPr lang="en-US" sz="1400" dirty="0"/>
          </a:p>
          <a:p>
            <a:r>
              <a:rPr lang="en-US" sz="1400" dirty="0" err="1"/>
              <a:t>Synliggjøre</a:t>
            </a:r>
            <a:r>
              <a:rPr lang="en-US" sz="1400" dirty="0"/>
              <a:t> </a:t>
            </a:r>
            <a:r>
              <a:rPr lang="en-US" sz="1400" dirty="0" err="1"/>
              <a:t>studiemiljø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forskning</a:t>
            </a: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Lage </a:t>
            </a:r>
            <a:r>
              <a:rPr lang="en-US" sz="1400" dirty="0" err="1"/>
              <a:t>studentintervju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hvert</a:t>
            </a:r>
            <a:r>
              <a:rPr lang="en-US" sz="1400" dirty="0"/>
              <a:t> </a:t>
            </a:r>
            <a:r>
              <a:rPr lang="en-US" sz="1400" dirty="0" err="1"/>
              <a:t>bachelorprogram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gir</a:t>
            </a:r>
            <a:r>
              <a:rPr lang="en-US" sz="1400" dirty="0"/>
              <a:t> </a:t>
            </a:r>
            <a:r>
              <a:rPr lang="en-US" sz="1400" dirty="0" err="1"/>
              <a:t>søkerne</a:t>
            </a:r>
            <a:r>
              <a:rPr lang="en-US" sz="1400" dirty="0"/>
              <a:t> </a:t>
            </a:r>
            <a:r>
              <a:rPr lang="en-US" sz="1400" dirty="0" err="1"/>
              <a:t>noen</a:t>
            </a:r>
            <a:r>
              <a:rPr lang="en-US" sz="1400" dirty="0"/>
              <a:t> </a:t>
            </a:r>
            <a:r>
              <a:rPr lang="en-US" sz="1400" dirty="0" err="1"/>
              <a:t>svar</a:t>
            </a:r>
            <a:r>
              <a:rPr lang="en-US" sz="1400" dirty="0"/>
              <a:t> (18 stk.)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C5C1-967F-4EF4-B6A8-8883D57324C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458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969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0022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3550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9268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5516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9761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262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7788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898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9485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8913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79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4148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88748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42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9748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23545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009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5227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64583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633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090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6/18/2021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F5699F-CD11-CB46-8C00-03A398DABE4A}" type="slidenum">
              <a:rPr lang="nb-NO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1D7C4-04C7-FC4E-9679-89240E0E5574}" type="datetime1">
              <a:rPr lang="nb-NO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18.06.2021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10" descr="UiO_Humanistiske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6400" y="228600"/>
            <a:ext cx="395393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025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F5699F-CD11-CB46-8C00-03A398DABE4A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91D7C4-04C7-FC4E-9679-89240E0E5574}" type="datetime1">
              <a:rPr lang="nb-NO"/>
              <a:pPr>
                <a:defRPr/>
              </a:pPr>
              <a:t>18.06.2021</a:t>
            </a:fld>
            <a:endParaRPr lang="nb-NO" dirty="0"/>
          </a:p>
        </p:txBody>
      </p:sp>
      <p:pic>
        <p:nvPicPr>
          <p:cNvPr id="1031" name="Picture 10" descr="UiO_Humanistiske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6400" y="228600"/>
            <a:ext cx="395393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103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3503712" y="5085184"/>
            <a:ext cx="6934200" cy="1143000"/>
          </a:xfrm>
        </p:spPr>
        <p:txBody>
          <a:bodyPr/>
          <a:lstStyle/>
          <a:p>
            <a:r>
              <a:rPr lang="nb-NO" sz="1000" b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Fakultetsstyret 17.06.20221			</a:t>
            </a:r>
            <a:endParaRPr lang="en-US" sz="1000" b="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/>
            <a:endParaRPr lang="nb-NO" sz="3200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nb-NO" sz="3200" dirty="0">
                <a:latin typeface="Arial" charset="0"/>
                <a:ea typeface="Arial" charset="0"/>
                <a:cs typeface="Arial" charset="0"/>
              </a:rPr>
              <a:t>Årets søkertall 2021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9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97EE-A14C-45B4-99F8-466F7A73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Søkertall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DC848-20D1-4ADC-A636-6732B0466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55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5197" y="492575"/>
            <a:ext cx="9416624" cy="1143000"/>
          </a:xfrm>
        </p:spPr>
        <p:txBody>
          <a:bodyPr/>
          <a:lstStyle/>
          <a:p>
            <a:r>
              <a:rPr lang="nb-NO" dirty="0"/>
              <a:t>Alle tall som det vises til er </a:t>
            </a:r>
            <a:r>
              <a:rPr lang="nb-NO" dirty="0" err="1"/>
              <a:t>førstevalgssøkere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3427" y="1335819"/>
            <a:ext cx="8223109" cy="4508390"/>
          </a:xfrm>
        </p:spPr>
        <p:txBody>
          <a:bodyPr>
            <a:noAutofit/>
          </a:bodyPr>
          <a:lstStyle/>
          <a:p>
            <a:endParaRPr lang="nb-NO" sz="2000" dirty="0"/>
          </a:p>
          <a:p>
            <a:endParaRPr lang="nb-NO" sz="2200" dirty="0"/>
          </a:p>
          <a:p>
            <a:r>
              <a:rPr lang="nb-NO" sz="2200" dirty="0" err="1"/>
              <a:t>Førstevalgssøkere</a:t>
            </a:r>
            <a:r>
              <a:rPr lang="nb-NO" sz="2200" dirty="0"/>
              <a:t> er søkere som har studier ved UiO som sitt høyeste prioritet </a:t>
            </a:r>
          </a:p>
          <a:p>
            <a:r>
              <a:rPr lang="nb-NO" sz="2200" dirty="0"/>
              <a:t>Gir en indikasjon på motivasjon for studiene blant nye studenter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294967295"/>
          </p:nvPr>
        </p:nvSpPr>
        <p:spPr>
          <a:xfrm>
            <a:off x="4796964" y="6304236"/>
            <a:ext cx="2133600" cy="365125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E63C2DF1-FC2E-7E40-B327-D5C475909933}" type="slidenum">
              <a:rPr lang="nb-NO">
                <a:solidFill>
                  <a:srgbClr val="000000">
                    <a:tint val="75000"/>
                  </a:srgbClr>
                </a:solidFill>
                <a:latin typeface="Arial" charset="0"/>
                <a:ea typeface="ヒラギノ角ゴ Pro W3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b-NO">
              <a:solidFill>
                <a:srgbClr val="000000">
                  <a:tint val="75000"/>
                </a:srgbClr>
              </a:solidFill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41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853" y="476672"/>
            <a:ext cx="9236923" cy="1072480"/>
          </a:xfrm>
        </p:spPr>
        <p:txBody>
          <a:bodyPr/>
          <a:lstStyle/>
          <a:p>
            <a:r>
              <a:rPr lang="nb-NO" dirty="0"/>
              <a:t>Hovedbilde i søkertallene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869" y="1412776"/>
            <a:ext cx="9236923" cy="5184576"/>
          </a:xfrm>
        </p:spPr>
        <p:txBody>
          <a:bodyPr/>
          <a:lstStyle/>
          <a:p>
            <a:endParaRPr lang="nb-NO" sz="2000" dirty="0"/>
          </a:p>
          <a:p>
            <a:endParaRPr lang="nb-NO" sz="2000" dirty="0"/>
          </a:p>
          <a:p>
            <a:r>
              <a:rPr lang="nb-NO" sz="2200" dirty="0"/>
              <a:t>32 bachelortilbud og 17 årsenhetstilbud i årets opptak</a:t>
            </a:r>
          </a:p>
          <a:p>
            <a:r>
              <a:rPr lang="nb-NO" sz="2200" dirty="0"/>
              <a:t>HF har en stabil søkermasse</a:t>
            </a:r>
          </a:p>
          <a:p>
            <a:r>
              <a:rPr lang="nb-NO" sz="2200" dirty="0"/>
              <a:t>Over halvparten av bachelortilbudene har oppgang</a:t>
            </a:r>
          </a:p>
          <a:p>
            <a:endParaRPr lang="nb-NO" sz="2200" dirty="0"/>
          </a:p>
          <a:p>
            <a:r>
              <a:rPr lang="nb-NO" sz="2200" dirty="0"/>
              <a:t>40% menn 60% kvinner</a:t>
            </a:r>
          </a:p>
          <a:p>
            <a:r>
              <a:rPr lang="nb-NO" sz="2200" dirty="0"/>
              <a:t>søkere fra Oslo og Viken dominerer UiOs og HFs søkere (som før)</a:t>
            </a:r>
          </a:p>
          <a:p>
            <a:endParaRPr lang="nb-NO" sz="2200" dirty="0"/>
          </a:p>
          <a:p>
            <a:endParaRPr lang="nb-NO" sz="2200" dirty="0"/>
          </a:p>
          <a:p>
            <a:pPr lvl="1"/>
            <a:endParaRPr lang="nb-NO" sz="2200" dirty="0"/>
          </a:p>
          <a:p>
            <a:endParaRPr lang="nb-NO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89317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651" y="840241"/>
            <a:ext cx="10261600" cy="1143000"/>
          </a:xfrm>
        </p:spPr>
        <p:txBody>
          <a:bodyPr/>
          <a:lstStyle/>
          <a:p>
            <a:r>
              <a:rPr lang="nb-NO" dirty="0"/>
              <a:t> UiO og HF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228" y="1983241"/>
            <a:ext cx="10261600" cy="4114800"/>
          </a:xfrm>
        </p:spPr>
        <p:txBody>
          <a:bodyPr/>
          <a:lstStyle/>
          <a:p>
            <a:endParaRPr lang="nb-NO" sz="2200" dirty="0"/>
          </a:p>
          <a:p>
            <a:r>
              <a:rPr lang="nb-NO" sz="2200" dirty="0"/>
              <a:t>UiO har en nedgang i </a:t>
            </a:r>
            <a:r>
              <a:rPr lang="nb-NO" sz="2200" dirty="0" err="1"/>
              <a:t>førstevalgssøkere</a:t>
            </a:r>
            <a:r>
              <a:rPr lang="nb-NO" sz="2200" dirty="0"/>
              <a:t> på 7,5% (ned til 19 483 søkere)</a:t>
            </a:r>
          </a:p>
          <a:p>
            <a:r>
              <a:rPr lang="nb-NO" sz="2200" dirty="0"/>
              <a:t>HF har en nedgang på 4,2% </a:t>
            </a:r>
            <a:r>
              <a:rPr lang="nb-NO" sz="2200" dirty="0" err="1"/>
              <a:t>førstevalgssøkere</a:t>
            </a:r>
            <a:r>
              <a:rPr lang="nb-NO" sz="2200" dirty="0"/>
              <a:t> (ned til 4191 søkere)</a:t>
            </a:r>
          </a:p>
          <a:p>
            <a:r>
              <a:rPr lang="nb-NO" sz="2200" dirty="0"/>
              <a:t>Vi har 22% av UiOs </a:t>
            </a:r>
            <a:r>
              <a:rPr lang="nb-NO" sz="2200" dirty="0" err="1"/>
              <a:t>førstevalgssøkere</a:t>
            </a:r>
            <a:endParaRPr lang="nb-NO" sz="2200" dirty="0"/>
          </a:p>
          <a:p>
            <a:pPr lvl="1"/>
            <a:r>
              <a:rPr lang="nb-NO" sz="2000" dirty="0"/>
              <a:t>i fjor hadde vi 21%</a:t>
            </a:r>
          </a:p>
          <a:p>
            <a:r>
              <a:rPr lang="nb-NO" sz="2200" dirty="0"/>
              <a:t>Nasjonalt er økningen i søkere på 2,2%</a:t>
            </a:r>
          </a:p>
        </p:txBody>
      </p:sp>
    </p:spTree>
    <p:extLst>
      <p:ext uri="{BB962C8B-B14F-4D97-AF65-F5344CB8AC3E}">
        <p14:creationId xmlns:p14="http://schemas.microsoft.com/office/powerpoint/2010/main" val="4469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>
            <a:graphicFrameLocks/>
          </p:cNvGraphicFramePr>
          <p:nvPr/>
        </p:nvGraphicFramePr>
        <p:xfrm>
          <a:off x="938544" y="404664"/>
          <a:ext cx="6453600" cy="6221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8342650" y="1614399"/>
            <a:ext cx="2851516" cy="3572959"/>
          </a:xfrm>
        </p:spPr>
        <p:txBody>
          <a:bodyPr/>
          <a:lstStyle/>
          <a:p>
            <a:pPr eaLnBrk="1" hangingPunct="1"/>
            <a:r>
              <a:rPr lang="nb-NO" sz="1920" b="0" dirty="0">
                <a:latin typeface="+mn-lt"/>
              </a:rPr>
              <a:t>UiO har 3,0 søkere per studieplass i 2021</a:t>
            </a:r>
            <a:br>
              <a:rPr lang="nb-NO" sz="1920" b="0" dirty="0">
                <a:latin typeface="+mn-lt"/>
              </a:rPr>
            </a:br>
            <a:br>
              <a:rPr lang="nb-NO" sz="1920" b="0" dirty="0">
                <a:latin typeface="+mn-lt"/>
              </a:rPr>
            </a:br>
            <a:r>
              <a:rPr lang="nb-NO" sz="1920" b="0" dirty="0" err="1">
                <a:latin typeface="+mn-lt"/>
              </a:rPr>
              <a:t>UiS</a:t>
            </a:r>
            <a:r>
              <a:rPr lang="nb-NO" sz="1920" b="0" dirty="0">
                <a:latin typeface="+mn-lt"/>
              </a:rPr>
              <a:t> har svært høye søkertall i år og ligger høyere enn UiO på dette målet</a:t>
            </a:r>
            <a:br>
              <a:rPr lang="nb-NO" sz="1680" b="0" dirty="0">
                <a:latin typeface="+mn-lt"/>
              </a:rPr>
            </a:br>
            <a:endParaRPr lang="nb-NO" sz="1680" b="0" dirty="0">
              <a:latin typeface="+mn-lt"/>
            </a:endParaRPr>
          </a:p>
        </p:txBody>
      </p:sp>
      <p:pic>
        <p:nvPicPr>
          <p:cNvPr id="2" name="Picture 1" descr="University of Oslo - Wikipedi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44" y="2392085"/>
            <a:ext cx="475229" cy="475229"/>
          </a:xfrm>
          <a:prstGeom prst="rect">
            <a:avLst/>
          </a:prstGeom>
        </p:spPr>
      </p:pic>
      <p:pic>
        <p:nvPicPr>
          <p:cNvPr id="4" name="Picture 3" descr="Her er den nye logoen til &lt;strong&gt;OsloMet&lt;/strong&gt;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4" r="19779"/>
          <a:stretch/>
        </p:blipFill>
        <p:spPr>
          <a:xfrm>
            <a:off x="7146101" y="1288469"/>
            <a:ext cx="708088" cy="442505"/>
          </a:xfrm>
          <a:prstGeom prst="rect">
            <a:avLst/>
          </a:prstGeom>
        </p:spPr>
      </p:pic>
      <p:pic>
        <p:nvPicPr>
          <p:cNvPr id="5" name="Bilde 4" descr="Universitetet i Stavanger – Wikipedi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611" y="1829928"/>
            <a:ext cx="323732" cy="44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59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DE50CEE8-3A24-4993-99AC-7C81CD81FC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974"/>
          <a:stretch/>
        </p:blipFill>
        <p:spPr>
          <a:xfrm>
            <a:off x="1123307" y="572786"/>
            <a:ext cx="9534417" cy="5363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115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028" y="762000"/>
            <a:ext cx="10305393" cy="1066800"/>
          </a:xfrm>
        </p:spPr>
        <p:txBody>
          <a:bodyPr/>
          <a:lstStyle/>
          <a:p>
            <a:r>
              <a:rPr lang="nb-NO" dirty="0"/>
              <a:t>HFs og STK’ program(TKS) som er blant UiOs topp 15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821" y="1981200"/>
            <a:ext cx="10261600" cy="4114800"/>
          </a:xfrm>
        </p:spPr>
        <p:txBody>
          <a:bodyPr/>
          <a:lstStyle/>
          <a:p>
            <a:r>
              <a:rPr lang="nb-NO" sz="2200" dirty="0"/>
              <a:t>5te plass har Filosofi, politikk og økonomi 11,4 søkere pr. studieplass</a:t>
            </a:r>
          </a:p>
          <a:p>
            <a:pPr lvl="1"/>
            <a:r>
              <a:rPr lang="nb-NO" sz="2000" dirty="0"/>
              <a:t>Kjønnsfordeling 51% kvinner og 48% menn</a:t>
            </a:r>
          </a:p>
          <a:p>
            <a:r>
              <a:rPr lang="nb-NO" sz="2200" dirty="0"/>
              <a:t>11te, 12te og 13nde til årsenhetene i hhv. Tverrfaglige kjønnsstudier, Filosofi og Kunsthistorie og visuelle studier </a:t>
            </a:r>
          </a:p>
          <a:p>
            <a:endParaRPr lang="nb-NO" sz="2200" dirty="0"/>
          </a:p>
          <a:p>
            <a:r>
              <a:rPr lang="nb-NO" sz="2200" dirty="0" err="1"/>
              <a:t>Honours</a:t>
            </a:r>
            <a:r>
              <a:rPr lang="nb-NO" sz="2200" dirty="0"/>
              <a:t>-programmet, Humaniora, Musikkvitenskap har 3,3 søkere pr. studieplass</a:t>
            </a:r>
          </a:p>
          <a:p>
            <a:r>
              <a:rPr lang="nb-NO" sz="2200" dirty="0" err="1"/>
              <a:t>Honours</a:t>
            </a:r>
            <a:r>
              <a:rPr lang="nb-NO" sz="2200" dirty="0"/>
              <a:t>-programmet, Humaniora, Filosofi og lingvistikk har 2,3 søkere pr. studieplass</a:t>
            </a:r>
          </a:p>
          <a:p>
            <a:endParaRPr lang="nb-NO" sz="2200" dirty="0"/>
          </a:p>
          <a:p>
            <a:endParaRPr lang="nb-NO" sz="2200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6645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3758"/>
            <a:ext cx="10972800" cy="783866"/>
          </a:xfrm>
        </p:spPr>
        <p:txBody>
          <a:bodyPr/>
          <a:lstStyle/>
          <a:p>
            <a:r>
              <a:rPr lang="nb-NO" dirty="0"/>
              <a:t>Alderssammensetning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67624"/>
            <a:ext cx="10261600" cy="5048942"/>
          </a:xfrm>
        </p:spPr>
        <p:txBody>
          <a:bodyPr/>
          <a:lstStyle/>
          <a:p>
            <a:pPr marL="0" indent="0">
              <a:buNone/>
            </a:pPr>
            <a:r>
              <a:rPr lang="nb-NO" sz="2200" dirty="0"/>
              <a:t>Vi har:</a:t>
            </a:r>
          </a:p>
          <a:p>
            <a:r>
              <a:rPr lang="nb-NO" sz="2200" dirty="0"/>
              <a:t>11% søkere som er 19 år eller yngre, som er en nedgang på 21% fra 2020 men økning på 16,7% fra 2019</a:t>
            </a:r>
          </a:p>
          <a:p>
            <a:pPr lvl="1"/>
            <a:r>
              <a:rPr lang="nb-NO" sz="1800" dirty="0"/>
              <a:t>ekstra stor økning i fjor pga. BA Filosofi, politikk og økonomi</a:t>
            </a:r>
          </a:p>
          <a:p>
            <a:endParaRPr lang="nb-NO" sz="2200" dirty="0"/>
          </a:p>
          <a:p>
            <a:r>
              <a:rPr lang="nb-NO" sz="2200" dirty="0"/>
              <a:t>Nedgang i alle aldersgrupper under 26 år – likt med UiO</a:t>
            </a:r>
          </a:p>
          <a:p>
            <a:endParaRPr lang="nb-NO" sz="2200" dirty="0"/>
          </a:p>
          <a:p>
            <a:r>
              <a:rPr lang="nb-NO" sz="2200" dirty="0"/>
              <a:t>Økning fra 26 år og oppover – likt UiO unntagen gruppen 26 -30 der har HF oppgang</a:t>
            </a:r>
          </a:p>
          <a:p>
            <a:r>
              <a:rPr lang="nb-NO" sz="2200" dirty="0"/>
              <a:t>2,2 </a:t>
            </a:r>
            <a:r>
              <a:rPr lang="nb-NO" sz="2200" dirty="0" err="1"/>
              <a:t>førstevalgssøkere</a:t>
            </a:r>
            <a:r>
              <a:rPr lang="nb-NO" sz="2200" dirty="0"/>
              <a:t> pr. studieplass </a:t>
            </a:r>
          </a:p>
          <a:p>
            <a:pPr lvl="1"/>
            <a:r>
              <a:rPr lang="nb-NO" sz="1800" dirty="0"/>
              <a:t>3,1 på årsenheter</a:t>
            </a:r>
          </a:p>
          <a:p>
            <a:pPr lvl="1"/>
            <a:r>
              <a:rPr lang="nb-NO" sz="1800" dirty="0"/>
              <a:t>1,9 på bachelor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718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97EE-A14C-45B4-99F8-466F7A73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rekrutteringsarbeidet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DC848-20D1-4ADC-A636-6732B0466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08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8AC5F-041B-4349-ADF7-BD1AEA8E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har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gjort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?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C219-EF22-4478-8C10-D6DB2BBAC0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sz="2400" dirty="0"/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Åpen</a:t>
            </a:r>
            <a:r>
              <a:rPr lang="en-US" sz="2000" dirty="0"/>
              <a:t> Dag</a:t>
            </a:r>
          </a:p>
          <a:p>
            <a:pPr lvl="1"/>
            <a:r>
              <a:rPr lang="en-US" sz="2000" dirty="0" err="1"/>
              <a:t>Rådgiverdagen</a:t>
            </a:r>
            <a:endParaRPr lang="en-US" sz="2000" dirty="0"/>
          </a:p>
          <a:p>
            <a:pPr lvl="1"/>
            <a:r>
              <a:rPr lang="en-US" sz="2000" dirty="0" err="1"/>
              <a:t>Universitetsturnéer</a:t>
            </a:r>
            <a:r>
              <a:rPr lang="en-US" sz="2000" dirty="0"/>
              <a:t> (</a:t>
            </a:r>
            <a:r>
              <a:rPr lang="en-US" sz="2000" dirty="0" err="1"/>
              <a:t>digitale</a:t>
            </a:r>
            <a:r>
              <a:rPr lang="en-US" sz="2000" dirty="0"/>
              <a:t>)</a:t>
            </a:r>
          </a:p>
          <a:p>
            <a:pPr lvl="1"/>
            <a:r>
              <a:rPr lang="en-US" sz="2000" dirty="0" err="1"/>
              <a:t>Kampanje</a:t>
            </a:r>
            <a:endParaRPr lang="en-US" dirty="0"/>
          </a:p>
          <a:p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DD71122-C8D5-4412-A6B4-106382DA5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200" y="1981199"/>
            <a:ext cx="5234108" cy="461938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7CBFA0-18DA-4FD2-BF5A-D4F4D89DF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981198"/>
            <a:ext cx="3728878" cy="2278242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558B6C9E-857F-4EB3-8FBF-229BC8149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232" y="4259440"/>
            <a:ext cx="4064814" cy="227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8AC5F-041B-4349-ADF7-BD1AEA8E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har HF </a:t>
            </a:r>
            <a:r>
              <a:rPr lang="en-US" dirty="0" err="1"/>
              <a:t>gjort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?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C219-EF22-4478-8C10-D6DB2BBAC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023" y="1741503"/>
            <a:ext cx="10261600" cy="4114800"/>
          </a:xfrm>
        </p:spPr>
        <p:txBody>
          <a:bodyPr/>
          <a:lstStyle/>
          <a:p>
            <a:endParaRPr lang="en-US" sz="2400" dirty="0"/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Skolebesøk</a:t>
            </a:r>
            <a:r>
              <a:rPr lang="en-US" sz="2000" dirty="0"/>
              <a:t> (</a:t>
            </a:r>
            <a:r>
              <a:rPr lang="en-US" sz="2000" dirty="0" err="1"/>
              <a:t>digitale</a:t>
            </a:r>
            <a:r>
              <a:rPr lang="en-US" sz="2000" dirty="0"/>
              <a:t>)</a:t>
            </a:r>
          </a:p>
          <a:p>
            <a:pPr lvl="1"/>
            <a:r>
              <a:rPr lang="en-US" sz="2000" dirty="0" err="1"/>
              <a:t>Digitale</a:t>
            </a:r>
            <a:r>
              <a:rPr lang="en-US" sz="2000" dirty="0"/>
              <a:t> </a:t>
            </a:r>
            <a:r>
              <a:rPr lang="en-US" sz="2000" dirty="0" err="1"/>
              <a:t>informasjonsmøter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Zoom</a:t>
            </a:r>
          </a:p>
          <a:p>
            <a:pPr lvl="1"/>
            <a:r>
              <a:rPr lang="en-US" sz="2000" dirty="0"/>
              <a:t>50 + </a:t>
            </a:r>
            <a:r>
              <a:rPr lang="en-US" sz="2000" dirty="0" err="1"/>
              <a:t>bidrag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Åpen</a:t>
            </a:r>
            <a:r>
              <a:rPr lang="en-US" sz="2000" dirty="0"/>
              <a:t> Dag</a:t>
            </a:r>
          </a:p>
          <a:p>
            <a:pPr lvl="1"/>
            <a:r>
              <a:rPr lang="en-US" sz="2000" dirty="0" err="1"/>
              <a:t>Studenter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fortalte</a:t>
            </a:r>
            <a:r>
              <a:rPr lang="en-US" sz="2000" dirty="0"/>
              <a:t> om </a:t>
            </a:r>
            <a:r>
              <a:rPr lang="en-US" sz="2000" dirty="0" err="1"/>
              <a:t>skolebesøk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infomøter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Rådgiverdagen</a:t>
            </a:r>
            <a:endParaRPr lang="en-US" sz="2000" dirty="0"/>
          </a:p>
          <a:p>
            <a:pPr lvl="1"/>
            <a:r>
              <a:rPr lang="en-US" sz="2000" dirty="0" err="1"/>
              <a:t>Sidekampanjer</a:t>
            </a:r>
            <a:r>
              <a:rPr lang="en-US" sz="2000" dirty="0"/>
              <a:t> for </a:t>
            </a:r>
            <a:r>
              <a:rPr lang="en-US" sz="2000" dirty="0" err="1"/>
              <a:t>Øst</a:t>
            </a:r>
            <a:r>
              <a:rPr lang="en-US" sz="2000" dirty="0"/>
              <a:t>-Europa studier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Filosofi</a:t>
            </a:r>
            <a:r>
              <a:rPr lang="en-US" sz="2000" dirty="0"/>
              <a:t>, </a:t>
            </a:r>
            <a:r>
              <a:rPr lang="en-US" sz="2000" dirty="0" err="1"/>
              <a:t>politikk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økonomi</a:t>
            </a: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14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6442-DA64-460C-AA6F-2FC46B98F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sier</a:t>
            </a:r>
            <a:r>
              <a:rPr lang="en-US" dirty="0"/>
              <a:t> </a:t>
            </a:r>
            <a:r>
              <a:rPr lang="en-US" dirty="0" err="1"/>
              <a:t>søkerne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C5B7F-ED61-459D-BB8C-D9A9100BF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905000"/>
            <a:ext cx="10261600" cy="4114800"/>
          </a:xfrm>
        </p:spPr>
        <p:txBody>
          <a:bodyPr/>
          <a:lstStyle/>
          <a:p>
            <a:r>
              <a:rPr lang="en-US" dirty="0"/>
              <a:t>“Vi </a:t>
            </a:r>
            <a:r>
              <a:rPr lang="en-US" dirty="0" err="1"/>
              <a:t>vil</a:t>
            </a:r>
            <a:endParaRPr lang="en-US" dirty="0"/>
          </a:p>
          <a:p>
            <a:pPr lvl="1"/>
            <a:r>
              <a:rPr lang="en-US" dirty="0" err="1"/>
              <a:t>vite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vi </a:t>
            </a:r>
            <a:r>
              <a:rPr lang="en-US" dirty="0" err="1"/>
              <a:t>lærer</a:t>
            </a:r>
            <a:endParaRPr lang="en-US" dirty="0"/>
          </a:p>
          <a:p>
            <a:pPr lvl="1"/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undervisningen</a:t>
            </a:r>
            <a:r>
              <a:rPr lang="en-US" dirty="0"/>
              <a:t> er </a:t>
            </a:r>
            <a:r>
              <a:rPr lang="en-US" dirty="0" err="1"/>
              <a:t>lagt</a:t>
            </a:r>
            <a:r>
              <a:rPr lang="en-US" dirty="0"/>
              <a:t> </a:t>
            </a:r>
            <a:r>
              <a:rPr lang="en-US" dirty="0" err="1"/>
              <a:t>opp</a:t>
            </a:r>
            <a:endParaRPr lang="en-US" dirty="0"/>
          </a:p>
          <a:p>
            <a:pPr lvl="1"/>
            <a:r>
              <a:rPr lang="en-US" dirty="0" err="1"/>
              <a:t>hvilke</a:t>
            </a:r>
            <a:r>
              <a:rPr lang="en-US" dirty="0"/>
              <a:t> jobber vi </a:t>
            </a:r>
            <a:r>
              <a:rPr lang="en-US" dirty="0" err="1"/>
              <a:t>får</a:t>
            </a:r>
            <a:r>
              <a:rPr lang="en-US" dirty="0"/>
              <a:t>”</a:t>
            </a:r>
          </a:p>
          <a:p>
            <a:r>
              <a:rPr lang="en-US" dirty="0"/>
              <a:t>De </a:t>
            </a:r>
            <a:r>
              <a:rPr lang="en-US" dirty="0" err="1"/>
              <a:t>ønsker</a:t>
            </a:r>
            <a:r>
              <a:rPr lang="en-US" dirty="0"/>
              <a:t> å </a:t>
            </a:r>
            <a:r>
              <a:rPr lang="en-US" dirty="0" err="1"/>
              <a:t>møte</a:t>
            </a:r>
            <a:r>
              <a:rPr lang="en-US" dirty="0"/>
              <a:t> </a:t>
            </a:r>
            <a:r>
              <a:rPr lang="en-US" dirty="0" err="1"/>
              <a:t>studenter</a:t>
            </a:r>
            <a:endParaRPr lang="en-US" dirty="0"/>
          </a:p>
          <a:p>
            <a:pPr lvl="1"/>
            <a:r>
              <a:rPr lang="en-US" dirty="0" err="1"/>
              <a:t>besøk</a:t>
            </a:r>
            <a:r>
              <a:rPr lang="en-US" dirty="0"/>
              <a:t> av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skolen</a:t>
            </a:r>
            <a:r>
              <a:rPr lang="en-US" dirty="0"/>
              <a:t> sin (sist </a:t>
            </a:r>
            <a:r>
              <a:rPr lang="en-US" dirty="0" err="1"/>
              <a:t>år</a:t>
            </a:r>
            <a:r>
              <a:rPr lang="en-US" dirty="0"/>
              <a:t> brute de </a:t>
            </a:r>
            <a:r>
              <a:rPr lang="en-US" dirty="0" err="1"/>
              <a:t>tlf</a:t>
            </a:r>
            <a:r>
              <a:rPr lang="en-US" dirty="0"/>
              <a:t>. </a:t>
            </a:r>
            <a:r>
              <a:rPr lang="en-US" dirty="0" err="1"/>
              <a:t>og</a:t>
            </a:r>
            <a:r>
              <a:rPr lang="en-US" dirty="0"/>
              <a:t> e-post for å </a:t>
            </a:r>
            <a:r>
              <a:rPr lang="en-US" dirty="0" err="1"/>
              <a:t>kontakte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Åpen</a:t>
            </a:r>
            <a:r>
              <a:rPr lang="en-US" dirty="0"/>
              <a:t> Dag </a:t>
            </a:r>
          </a:p>
          <a:p>
            <a:pPr lvl="1"/>
            <a:r>
              <a:rPr lang="en-US" dirty="0" err="1"/>
              <a:t>veiledning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UiO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00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6442-DA64-460C-AA6F-2FC46B98F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sier</a:t>
            </a:r>
            <a:r>
              <a:rPr lang="en-US" dirty="0"/>
              <a:t> </a:t>
            </a:r>
            <a:r>
              <a:rPr lang="en-US" dirty="0" err="1"/>
              <a:t>søkerne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C5B7F-ED61-459D-BB8C-D9A9100BF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905000"/>
            <a:ext cx="10261600" cy="4114800"/>
          </a:xfrm>
        </p:spPr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finner</a:t>
            </a:r>
            <a:r>
              <a:rPr lang="en-US" dirty="0"/>
              <a:t> </a:t>
            </a:r>
            <a:r>
              <a:rPr lang="en-US" dirty="0" err="1"/>
              <a:t>informasjonen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uio.no</a:t>
            </a:r>
          </a:p>
          <a:p>
            <a:pPr lvl="1"/>
            <a:r>
              <a:rPr lang="en-US" dirty="0"/>
              <a:t>utdanning.no (utdanning.no </a:t>
            </a:r>
            <a:r>
              <a:rPr lang="en-US" dirty="0" err="1"/>
              <a:t>eies</a:t>
            </a:r>
            <a:r>
              <a:rPr lang="en-US" dirty="0"/>
              <a:t> av KD)</a:t>
            </a:r>
          </a:p>
          <a:p>
            <a:pPr lvl="1"/>
            <a:r>
              <a:rPr lang="en-US" dirty="0" err="1"/>
              <a:t>ønsker</a:t>
            </a:r>
            <a:r>
              <a:rPr lang="en-US" dirty="0"/>
              <a:t>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innhold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Instagram </a:t>
            </a:r>
            <a:r>
              <a:rPr lang="en-US" dirty="0" err="1"/>
              <a:t>og</a:t>
            </a:r>
            <a:r>
              <a:rPr lang="en-US" dirty="0"/>
              <a:t> Facebook</a:t>
            </a:r>
          </a:p>
          <a:p>
            <a:r>
              <a:rPr lang="en-US" dirty="0"/>
              <a:t>Vi har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plass</a:t>
            </a:r>
            <a:r>
              <a:rPr lang="en-US" dirty="0"/>
              <a:t> </a:t>
            </a:r>
            <a:r>
              <a:rPr lang="en-US" dirty="0" err="1"/>
              <a:t>fordi</a:t>
            </a:r>
            <a:r>
              <a:rPr lang="en-US" dirty="0"/>
              <a:t> (men </a:t>
            </a:r>
            <a:r>
              <a:rPr lang="en-US" dirty="0" err="1"/>
              <a:t>blant</a:t>
            </a:r>
            <a:r>
              <a:rPr lang="en-US" dirty="0"/>
              <a:t> de fem </a:t>
            </a:r>
            <a:r>
              <a:rPr lang="en-US" dirty="0" err="1"/>
              <a:t>første</a:t>
            </a:r>
            <a:r>
              <a:rPr lang="en-US" dirty="0"/>
              <a:t>):</a:t>
            </a:r>
          </a:p>
          <a:p>
            <a:pPr lvl="1"/>
            <a:r>
              <a:rPr lang="en-US" dirty="0" err="1"/>
              <a:t>ønsker</a:t>
            </a:r>
            <a:r>
              <a:rPr lang="en-US" dirty="0"/>
              <a:t> å </a:t>
            </a:r>
            <a:r>
              <a:rPr lang="en-US" dirty="0" err="1"/>
              <a:t>studere</a:t>
            </a:r>
            <a:r>
              <a:rPr lang="en-US" dirty="0"/>
              <a:t> et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sted</a:t>
            </a:r>
            <a:endParaRPr lang="en-US" dirty="0"/>
          </a:p>
          <a:p>
            <a:pPr lvl="1"/>
            <a:r>
              <a:rPr lang="en-US" dirty="0" err="1"/>
              <a:t>tilbyr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det </a:t>
            </a:r>
            <a:r>
              <a:rPr lang="en-US" dirty="0" err="1"/>
              <a:t>studieprogrammet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ønsker</a:t>
            </a:r>
            <a:endParaRPr lang="en-US" dirty="0"/>
          </a:p>
          <a:p>
            <a:pPr lvl="1"/>
            <a:r>
              <a:rPr lang="en-US" dirty="0" err="1"/>
              <a:t>vanskelig</a:t>
            </a:r>
            <a:r>
              <a:rPr lang="en-US" dirty="0"/>
              <a:t>/</a:t>
            </a:r>
            <a:r>
              <a:rPr lang="en-US" dirty="0" err="1"/>
              <a:t>dyrt</a:t>
            </a:r>
            <a:r>
              <a:rPr lang="en-US" dirty="0"/>
              <a:t> å </a:t>
            </a:r>
            <a:r>
              <a:rPr lang="en-US" dirty="0" err="1"/>
              <a:t>bo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Oslo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5921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AC139-3538-4430-8D43-4E5FDC0E1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56381"/>
            <a:ext cx="5157787" cy="823912"/>
          </a:xfrm>
        </p:spPr>
        <p:txBody>
          <a:bodyPr>
            <a:normAutofit/>
          </a:bodyPr>
          <a:lstStyle/>
          <a:p>
            <a:r>
              <a:rPr lang="en-US" dirty="0" err="1"/>
              <a:t>Historie</a:t>
            </a:r>
            <a:r>
              <a:rPr lang="en-US" dirty="0"/>
              <a:t> </a:t>
            </a:r>
            <a:r>
              <a:rPr lang="en-US" dirty="0" err="1"/>
              <a:t>bachelorprogram</a:t>
            </a:r>
            <a:r>
              <a:rPr lang="en-US" dirty="0"/>
              <a:t>	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68286A-D829-4E67-BF7B-44086BCAC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4" y="256381"/>
            <a:ext cx="5183188" cy="823912"/>
          </a:xfrm>
        </p:spPr>
        <p:txBody>
          <a:bodyPr>
            <a:normAutofit/>
          </a:bodyPr>
          <a:lstStyle/>
          <a:p>
            <a:r>
              <a:rPr lang="en-US" dirty="0" err="1"/>
              <a:t>Historie</a:t>
            </a:r>
            <a:r>
              <a:rPr lang="en-US" dirty="0"/>
              <a:t> </a:t>
            </a:r>
            <a:r>
              <a:rPr lang="en-US" dirty="0" err="1"/>
              <a:t>årsenheter</a:t>
            </a:r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FA718FD-72F0-42AD-987C-499B8A7ECDF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13377040"/>
              </p:ext>
            </p:extLst>
          </p:nvPr>
        </p:nvGraphicFramePr>
        <p:xfrm>
          <a:off x="839788" y="1387366"/>
          <a:ext cx="5157787" cy="4802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A593B90-A8A1-4E14-88CC-B871A68B664C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00560200"/>
              </p:ext>
            </p:extLst>
          </p:nvPr>
        </p:nvGraphicFramePr>
        <p:xfrm>
          <a:off x="6169024" y="1713198"/>
          <a:ext cx="5183188" cy="447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63698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B797-F8FC-4A38-A534-543B81B6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90675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Søkertall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nettstudier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historie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sml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 med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ordinære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studier –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Høgskulen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Vestlandet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0CF3D-98A7-43E8-AC01-E719464A4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Historie</a:t>
            </a:r>
            <a:r>
              <a:rPr lang="en-US" dirty="0"/>
              <a:t> </a:t>
            </a:r>
            <a:r>
              <a:rPr lang="en-US" dirty="0" err="1"/>
              <a:t>årsenhet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AD4401-79CA-4D81-BA3C-D14E5E0ED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Historie</a:t>
            </a:r>
            <a:r>
              <a:rPr lang="en-US" dirty="0"/>
              <a:t> bachelor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8C5849-0456-417C-8207-F088ECADBB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GB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D119DC12-2CE4-4D2D-9DF1-656D9903125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7743922"/>
              </p:ext>
            </p:extLst>
          </p:nvPr>
        </p:nvGraphicFramePr>
        <p:xfrm>
          <a:off x="1195389" y="2506662"/>
          <a:ext cx="4392612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4A11776-82A0-447D-8CA7-758EF47B0D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968801"/>
              </p:ext>
            </p:extLst>
          </p:nvPr>
        </p:nvGraphicFramePr>
        <p:xfrm>
          <a:off x="5270500" y="2611122"/>
          <a:ext cx="3898900" cy="3078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5179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B797-F8FC-4A38-A534-543B81B6D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590675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Søkertall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nettstudier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historie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sml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 med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ordinære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studier -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Høgskulen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Volda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0CF3D-98A7-43E8-AC01-E719464A4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Historie</a:t>
            </a:r>
            <a:r>
              <a:rPr lang="en-US" dirty="0"/>
              <a:t> </a:t>
            </a:r>
            <a:r>
              <a:rPr lang="en-US" dirty="0" err="1"/>
              <a:t>årsenhet</a:t>
            </a:r>
            <a:r>
              <a:rPr lang="en-US" dirty="0"/>
              <a:t>, har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nettstudier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AD4401-79CA-4D81-BA3C-D14E5E0ED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Historie</a:t>
            </a:r>
            <a:r>
              <a:rPr lang="en-US" dirty="0"/>
              <a:t> bachelor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8C5849-0456-417C-8207-F088ECADBB6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GB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4E6225C-EEB0-4538-8C4B-4B2F13D8DEFC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4E6225C-EEB0-4538-8C4B-4B2F13D8DE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648116"/>
              </p:ext>
            </p:extLst>
          </p:nvPr>
        </p:nvGraphicFramePr>
        <p:xfrm>
          <a:off x="925830" y="2847181"/>
          <a:ext cx="310134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C25095E-49C5-4566-870A-7F333D83A7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94892"/>
              </p:ext>
            </p:extLst>
          </p:nvPr>
        </p:nvGraphicFramePr>
        <p:xfrm>
          <a:off x="5448617" y="2162967"/>
          <a:ext cx="4355783" cy="386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11133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9FF0-1EAD-4906-BF6A-4A6903F8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ser vi av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tallene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US" dirty="0"/>
              <a:t>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14B8A-8CE5-4446-A10A-00ED47916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rekrutterer</a:t>
            </a:r>
            <a:r>
              <a:rPr lang="en-US" dirty="0"/>
              <a:t> </a:t>
            </a:r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frem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Oslo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Viken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tidligere</a:t>
            </a:r>
            <a:endParaRPr lang="en-US" dirty="0"/>
          </a:p>
          <a:p>
            <a:pPr lvl="1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sannsynlig</a:t>
            </a:r>
            <a:r>
              <a:rPr lang="en-US" dirty="0"/>
              <a:t> </a:t>
            </a:r>
            <a:r>
              <a:rPr lang="en-US" dirty="0" err="1"/>
              <a:t>forklaring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søkere</a:t>
            </a:r>
            <a:r>
              <a:rPr lang="en-US" dirty="0"/>
              <a:t> 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spesielt</a:t>
            </a:r>
            <a:r>
              <a:rPr lang="en-US" dirty="0"/>
              <a:t> sensitive m.h.t. å </a:t>
            </a:r>
            <a:r>
              <a:rPr lang="en-US" dirty="0" err="1"/>
              <a:t>flytte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Oslo</a:t>
            </a:r>
          </a:p>
          <a:p>
            <a:r>
              <a:rPr lang="en-US" dirty="0"/>
              <a:t>De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årene</a:t>
            </a:r>
            <a:r>
              <a:rPr lang="en-US" dirty="0"/>
              <a:t> ser vi at </a:t>
            </a:r>
            <a:r>
              <a:rPr lang="en-US" dirty="0" err="1"/>
              <a:t>nettstudier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læresteder</a:t>
            </a:r>
            <a:r>
              <a:rPr lang="en-US" dirty="0"/>
              <a:t> </a:t>
            </a:r>
            <a:r>
              <a:rPr lang="en-US" dirty="0" err="1"/>
              <a:t>øker</a:t>
            </a:r>
            <a:r>
              <a:rPr lang="en-US" dirty="0"/>
              <a:t> </a:t>
            </a:r>
            <a:r>
              <a:rPr lang="en-US" dirty="0" err="1"/>
              <a:t>innen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av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kategorier</a:t>
            </a:r>
            <a:r>
              <a:rPr lang="en-US" dirty="0"/>
              <a:t> (</a:t>
            </a:r>
            <a:r>
              <a:rPr lang="en-US" dirty="0" err="1"/>
              <a:t>mediefag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historie</a:t>
            </a:r>
            <a:r>
              <a:rPr lang="en-US" dirty="0"/>
              <a:t>) </a:t>
            </a:r>
          </a:p>
          <a:p>
            <a:r>
              <a:rPr lang="en-US" dirty="0" err="1"/>
              <a:t>Fremdeles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tall, men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starten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forskyvning</a:t>
            </a:r>
            <a:endParaRPr lang="en-US" dirty="0"/>
          </a:p>
          <a:p>
            <a:r>
              <a:rPr lang="en-US" dirty="0" err="1"/>
              <a:t>Kobling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muligheter</a:t>
            </a:r>
            <a:r>
              <a:rPr lang="en-US" dirty="0"/>
              <a:t> for relevant </a:t>
            </a:r>
            <a:r>
              <a:rPr lang="en-US" dirty="0" err="1"/>
              <a:t>jobb</a:t>
            </a:r>
            <a:r>
              <a:rPr lang="en-US" dirty="0"/>
              <a:t> </a:t>
            </a:r>
            <a:r>
              <a:rPr lang="en-US" dirty="0" err="1"/>
              <a:t>meget</a:t>
            </a:r>
            <a:r>
              <a:rPr lang="en-US" dirty="0"/>
              <a:t> </a:t>
            </a:r>
            <a:r>
              <a:rPr lang="en-US" dirty="0" err="1"/>
              <a:t>viktig</a:t>
            </a:r>
            <a:endParaRPr lang="en-US" dirty="0"/>
          </a:p>
          <a:p>
            <a:r>
              <a:rPr lang="en-US" dirty="0" err="1"/>
              <a:t>Medievitenskap</a:t>
            </a:r>
            <a:r>
              <a:rPr lang="en-US" dirty="0"/>
              <a:t> har private </a:t>
            </a:r>
            <a:r>
              <a:rPr lang="en-US" dirty="0" err="1"/>
              <a:t>konkurrenter</a:t>
            </a:r>
            <a:r>
              <a:rPr lang="en-US" dirty="0"/>
              <a:t> </a:t>
            </a:r>
            <a:r>
              <a:rPr lang="en-US" dirty="0" err="1"/>
              <a:t>utenfor</a:t>
            </a:r>
            <a:r>
              <a:rPr lang="en-US" dirty="0"/>
              <a:t> </a:t>
            </a:r>
            <a:r>
              <a:rPr lang="en-US" dirty="0" err="1"/>
              <a:t>Samordna</a:t>
            </a:r>
            <a:r>
              <a:rPr lang="en-US" dirty="0"/>
              <a:t> </a:t>
            </a:r>
            <a:r>
              <a:rPr lang="en-US" dirty="0" err="1"/>
              <a:t>opptak</a:t>
            </a:r>
            <a:r>
              <a:rPr lang="en-US" dirty="0"/>
              <a:t> med studier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fokuserer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tydelig</a:t>
            </a:r>
            <a:r>
              <a:rPr lang="en-US" dirty="0"/>
              <a:t> </a:t>
            </a:r>
            <a:r>
              <a:rPr lang="en-US" dirty="0" err="1"/>
              <a:t>kobling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jobb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0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84080-54E2-4E4A-80AA-3B92981F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vi </a:t>
            </a:r>
            <a:r>
              <a:rPr lang="en-US" dirty="0" err="1"/>
              <a:t>jobbe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 med </a:t>
            </a:r>
            <a:r>
              <a:rPr lang="en-US" dirty="0" err="1"/>
              <a:t>i</a:t>
            </a:r>
            <a:r>
              <a:rPr lang="en-US" dirty="0"/>
              <a:t> 2021-22?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F5449-09F0-45CD-B63A-782B5DCD6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803400"/>
            <a:ext cx="10261600" cy="4800600"/>
          </a:xfrm>
        </p:spPr>
        <p:txBody>
          <a:bodyPr/>
          <a:lstStyle/>
          <a:p>
            <a:r>
              <a:rPr lang="en-US" dirty="0" err="1"/>
              <a:t>Bearbeide</a:t>
            </a:r>
            <a:r>
              <a:rPr lang="en-US" dirty="0"/>
              <a:t> </a:t>
            </a:r>
            <a:r>
              <a:rPr lang="en-US" dirty="0" err="1"/>
              <a:t>presentasjonen</a:t>
            </a:r>
            <a:r>
              <a:rPr lang="en-US" dirty="0"/>
              <a:t> av 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nettsider</a:t>
            </a:r>
            <a:endParaRPr lang="en-US" dirty="0"/>
          </a:p>
          <a:p>
            <a:pPr lvl="1"/>
            <a:r>
              <a:rPr lang="en-US" dirty="0"/>
              <a:t>Fag</a:t>
            </a:r>
          </a:p>
          <a:p>
            <a:pPr lvl="1"/>
            <a:r>
              <a:rPr lang="en-US" dirty="0" err="1"/>
              <a:t>Arbeidsmulighetene</a:t>
            </a:r>
            <a:endParaRPr lang="en-US" dirty="0"/>
          </a:p>
          <a:p>
            <a:pPr lvl="1"/>
            <a:r>
              <a:rPr lang="en-US" dirty="0" err="1"/>
              <a:t>Studiemiljø</a:t>
            </a:r>
            <a:endParaRPr lang="en-US" dirty="0"/>
          </a:p>
          <a:p>
            <a:r>
              <a:rPr lang="en-US" dirty="0"/>
              <a:t>Et </a:t>
            </a:r>
            <a:r>
              <a:rPr lang="en-US" dirty="0" err="1"/>
              <a:t>studentintervju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programs </a:t>
            </a:r>
            <a:r>
              <a:rPr lang="en-US" dirty="0" err="1"/>
              <a:t>forside</a:t>
            </a:r>
            <a:endParaRPr lang="en-US" dirty="0"/>
          </a:p>
          <a:p>
            <a:pPr lvl="1"/>
            <a:r>
              <a:rPr lang="en-US" dirty="0"/>
              <a:t>Vise </a:t>
            </a:r>
            <a:r>
              <a:rPr lang="en-US" dirty="0" err="1"/>
              <a:t>studentmiljø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mangfold</a:t>
            </a:r>
            <a:endParaRPr lang="en-US" dirty="0"/>
          </a:p>
          <a:p>
            <a:r>
              <a:rPr lang="en-US" dirty="0" err="1"/>
              <a:t>Skolebesøk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Fysiske</a:t>
            </a:r>
            <a:r>
              <a:rPr lang="en-US" dirty="0"/>
              <a:t> Oslo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Viken</a:t>
            </a:r>
            <a:r>
              <a:rPr lang="en-US" dirty="0"/>
              <a:t>, digital </a:t>
            </a:r>
            <a:r>
              <a:rPr lang="en-US" dirty="0" err="1"/>
              <a:t>tilbud</a:t>
            </a:r>
            <a:r>
              <a:rPr lang="en-US" dirty="0"/>
              <a:t> </a:t>
            </a:r>
            <a:r>
              <a:rPr lang="en-US" dirty="0" err="1"/>
              <a:t>resten</a:t>
            </a:r>
            <a:r>
              <a:rPr lang="en-US" dirty="0"/>
              <a:t> av </a:t>
            </a:r>
            <a:r>
              <a:rPr lang="en-US" dirty="0" err="1"/>
              <a:t>landet</a:t>
            </a:r>
            <a:endParaRPr lang="en-US" dirty="0"/>
          </a:p>
          <a:p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informasjonmøter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program </a:t>
            </a:r>
            <a:r>
              <a:rPr lang="en-US" dirty="0" err="1"/>
              <a:t>gjennom</a:t>
            </a:r>
            <a:r>
              <a:rPr lang="en-US" dirty="0"/>
              <a:t> hele </a:t>
            </a:r>
            <a:r>
              <a:rPr lang="en-US" dirty="0" err="1"/>
              <a:t>året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10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hf-6">
  <a:themeElements>
    <a:clrScheme name="Kontorfarger - mørke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hf-6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5157</TotalTime>
  <Words>2026</Words>
  <Application>Microsoft Office PowerPoint</Application>
  <PresentationFormat>Widescreen</PresentationFormat>
  <Paragraphs>230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1_hf-6</vt:lpstr>
      <vt:lpstr>hf-6</vt:lpstr>
      <vt:lpstr>Fakultetsstyret 17.06.20221   </vt:lpstr>
      <vt:lpstr>Søkertall</vt:lpstr>
      <vt:lpstr>Alle tall som det vises til er førstevalgssøkere</vt:lpstr>
      <vt:lpstr>Hovedbilde i søkertallene 2021</vt:lpstr>
      <vt:lpstr> UiO og HF</vt:lpstr>
      <vt:lpstr>UiO har 3,0 søkere per studieplass i 2021  UiS har svært høye søkertall i år og ligger høyere enn UiO på dette målet </vt:lpstr>
      <vt:lpstr>PowerPoint Presentation</vt:lpstr>
      <vt:lpstr>HFs og STK’ program(TKS) som er blant UiOs topp 15 </vt:lpstr>
      <vt:lpstr>Alderssammensetning</vt:lpstr>
      <vt:lpstr>rekrutteringsarbeidet</vt:lpstr>
      <vt:lpstr>Hva har UiO gjort i år? </vt:lpstr>
      <vt:lpstr>Hva har HF gjort i år? </vt:lpstr>
      <vt:lpstr>Hva sier søkerne?</vt:lpstr>
      <vt:lpstr>Hva sier søkerne?</vt:lpstr>
      <vt:lpstr>PowerPoint Presentation</vt:lpstr>
      <vt:lpstr>Søkertall til nettstudier historie sml. med ordinære studier – Høgskulen på Vestlandet</vt:lpstr>
      <vt:lpstr>Søkertall til nettstudier historie sml. med ordinære studier - Høgskulen i Volda</vt:lpstr>
      <vt:lpstr>Hva ser vi av tallene? </vt:lpstr>
      <vt:lpstr>Hva skal vi jobbe videre med i 2021-22?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UiO Søkertall 15. april (SOST)</dc:title>
  <dc:creator>Johanne Cecilie Høyem Jørgensen</dc:creator>
  <cp:lastModifiedBy>Johanne Cecilie Høyem Jørgensen</cp:lastModifiedBy>
  <cp:revision>253</cp:revision>
  <cp:lastPrinted>2021-06-18T08:19:10Z</cp:lastPrinted>
  <dcterms:created xsi:type="dcterms:W3CDTF">2020-04-21T10:17:17Z</dcterms:created>
  <dcterms:modified xsi:type="dcterms:W3CDTF">2021-06-18T09:32:39Z</dcterms:modified>
</cp:coreProperties>
</file>